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7.xml" ContentType="application/vnd.openxmlformats-officedocument.presentationml.notesSlide+xml"/>
  <Override PartName="/ppt/comments/comment1.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13"/>
  </p:notesMasterIdLst>
  <p:sldIdLst>
    <p:sldId id="256" r:id="rId2"/>
    <p:sldId id="257" r:id="rId3"/>
    <p:sldId id="260" r:id="rId4"/>
    <p:sldId id="267" r:id="rId5"/>
    <p:sldId id="258" r:id="rId6"/>
    <p:sldId id="266" r:id="rId7"/>
    <p:sldId id="262" r:id="rId8"/>
    <p:sldId id="269" r:id="rId9"/>
    <p:sldId id="268" r:id="rId10"/>
    <p:sldId id="265" r:id="rId11"/>
    <p:sldId id="27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Ford" initials="CF" lastIdx="10" clrIdx="0">
    <p:extLst>
      <p:ext uri="{19B8F6BF-5375-455C-9EA6-DF929625EA0E}">
        <p15:presenceInfo xmlns:p15="http://schemas.microsoft.com/office/powerpoint/2012/main" userId="Christopher For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1" autoAdjust="0"/>
  </p:normalViewPr>
  <p:slideViewPr>
    <p:cSldViewPr snapToGrid="0">
      <p:cViewPr>
        <p:scale>
          <a:sx n="100" d="100"/>
          <a:sy n="100" d="100"/>
        </p:scale>
        <p:origin x="619" y="3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LordK\Desktop\Thinkful%20Capstone\Chris%20Ford%20Capstone%20Project%20Main%20Version%20II.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ordK\Desktop\Thinkful%20Capstone\Chris%20Ford%20Capstone%20Project%20Main%20Version%20II.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ordK\Desktop\Thinkful%20Capstone\Chris%20Ford%20Capstone%20Project%20Main%20Version%20II.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LordK\Desktop\Thinkful%20Capstone\Chris%20Ford%20Capstone%20Project%20Main%20Version%20II.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[Chris Ford Capstone Project Main Version II.xlsx]Top_5_Companies_Chart!PivotTable3</c:name>
    <c:fmtId val="6"/>
  </c:pivotSource>
  <c:chart>
    <c:autoTitleDeleted val="0"/>
    <c:pivotFmts>
      <c:pivotFmt>
        <c:idx val="0"/>
        <c:spPr>
          <a:solidFill>
            <a:srgbClr val="0070C0"/>
          </a:solidFill>
          <a:ln>
            <a:noFill/>
          </a:ln>
          <a:effectLst/>
        </c:spPr>
        <c:marker>
          <c:symbol val="none"/>
        </c:marker>
        <c:dLbl>
          <c:idx val="0"/>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070C0"/>
          </a:solidFill>
          <a:ln>
            <a:noFill/>
          </a:ln>
          <a:effectLst/>
        </c:spPr>
        <c:dLbl>
          <c:idx val="0"/>
          <c:layout>
            <c:manualLayout>
              <c:x val="8.8591636326456214E-3"/>
              <c:y val="6.3451911687733955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070C0"/>
          </a:solidFill>
          <a:ln>
            <a:noFill/>
          </a:ln>
          <a:effectLst/>
        </c:spPr>
        <c:dLbl>
          <c:idx val="0"/>
          <c:layout>
            <c:manualLayout>
              <c:x val="1.392955736633637E-2"/>
              <c:y val="1.3704269499121785E-2"/>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7.3547899386379609E-2"/>
                  <c:h val="3.6952512571336221E-2"/>
                </c:manualLayout>
              </c15:layout>
            </c:ext>
          </c:extLst>
        </c:dLbl>
      </c:pivotFmt>
      <c:pivotFmt>
        <c:idx val="3"/>
        <c:spPr>
          <a:solidFill>
            <a:srgbClr val="0070C0"/>
          </a:solidFill>
          <a:ln>
            <a:noFill/>
          </a:ln>
          <a:effectLst/>
        </c:spPr>
        <c:dLbl>
          <c:idx val="0"/>
          <c:layout>
            <c:manualLayout>
              <c:x val="1.2402277849645836E-2"/>
              <c:y val="8.4148644038149843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FF0000"/>
          </a:solidFill>
          <a:ln>
            <a:noFill/>
          </a:ln>
          <a:effectLst/>
        </c:spPr>
        <c:dLbl>
          <c:idx val="0"/>
          <c:layout>
            <c:manualLayout>
              <c:x val="1.1256507030482464E-2"/>
              <c:y val="-1.055786073466757E-2"/>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rgbClr val="FF0000"/>
          </a:solidFill>
          <a:ln>
            <a:noFill/>
          </a:ln>
          <a:effectLst/>
        </c:spPr>
        <c:dLbl>
          <c:idx val="0"/>
          <c:layout>
            <c:manualLayout>
              <c:x val="1.6903831535147965E-2"/>
              <c:y val="4.2231442938669194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rgbClr val="0070C0"/>
          </a:solidFill>
          <a:ln>
            <a:noFill/>
          </a:ln>
          <a:effectLst/>
        </c:spPr>
        <c:dLbl>
          <c:idx val="0"/>
          <c:layout>
            <c:manualLayout>
              <c:x val="1.0143988192879316E-2"/>
              <c:y val="6.3347164408004957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rgbClr val="0070C0"/>
          </a:solidFill>
          <a:ln>
            <a:noFill/>
          </a:ln>
          <a:effectLst/>
        </c:spPr>
        <c:dLbl>
          <c:idx val="0"/>
          <c:layout>
            <c:manualLayout>
              <c:x val="1.0148967099209155E-2"/>
              <c:y val="2.1115721469334983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rgbClr val="FF0000"/>
          </a:solidFill>
          <a:ln>
            <a:noFill/>
          </a:ln>
          <a:effectLst/>
        </c:spPr>
        <c:dLbl>
          <c:idx val="0"/>
          <c:layout>
            <c:manualLayout>
              <c:x val="2.0286287113968054E-2"/>
              <c:y val="4.2231442938669194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rgbClr val="FF0000"/>
          </a:solidFill>
          <a:ln>
            <a:noFill/>
          </a:ln>
          <a:effectLst/>
        </c:spPr>
        <c:dLbl>
          <c:idx val="0"/>
          <c:layout>
            <c:manualLayout>
              <c:x val="2.0289665657549024E-2"/>
              <c:y val="-4.2231442938669966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6.6416298805507021E-2"/>
                  <c:h val="3.0617796130535727E-2"/>
                </c:manualLayout>
              </c15:layout>
            </c:ext>
          </c:extLst>
        </c:dLbl>
      </c:pivotFmt>
      <c:pivotFmt>
        <c:idx val="12"/>
        <c:spPr>
          <a:solidFill>
            <a:srgbClr val="FF0000"/>
          </a:solidFill>
          <a:ln>
            <a:noFill/>
          </a:ln>
          <a:effectLst/>
        </c:spPr>
        <c:dLbl>
          <c:idx val="0"/>
          <c:layout>
            <c:manualLayout>
              <c:x val="1.8034665635321783E-2"/>
              <c:y val="2.1115721469334983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rgbClr val="0070C0"/>
          </a:solidFill>
          <a:ln>
            <a:noFill/>
          </a:ln>
          <a:effectLst/>
        </c:spPr>
        <c:dLbl>
          <c:idx val="0"/>
          <c:layout>
            <c:manualLayout>
              <c:x val="1.1278111927592477E-2"/>
              <c:y val="-6.3347164408004957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dLbl>
          <c:idx val="0"/>
          <c:layout>
            <c:manualLayout>
              <c:x val="1.2402277849645919E-2"/>
              <c:y val="-6.3347164408004957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15"/>
        <c:dLbl>
          <c:idx val="0"/>
          <c:layout>
            <c:manualLayout>
              <c:x val="1.6903831535147965E-2"/>
              <c:y val="4.2231442938669194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16"/>
        <c:dLbl>
          <c:idx val="0"/>
          <c:layout>
            <c:manualLayout>
              <c:x val="1.8038044178902774E-2"/>
              <c:y val="4.2231442938669966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17"/>
        <c:dLbl>
          <c:idx val="0"/>
          <c:layout>
            <c:manualLayout>
              <c:x val="1.5774686706764643E-2"/>
              <c:y val="2.1115721469334983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18"/>
        <c:dLbl>
          <c:idx val="0"/>
          <c:layout>
            <c:manualLayout>
              <c:x val="1.1274822293052926E-2"/>
              <c:y val="6.3347164408004957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19"/>
        <c:dLbl>
          <c:idx val="0"/>
          <c:layout>
            <c:manualLayout>
              <c:x val="1.1271443749472103E-2"/>
              <c:y val="4.2231442938669966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0"/>
        <c:dLbl>
          <c:idx val="0"/>
          <c:layout>
            <c:manualLayout>
              <c:x val="1.80313760007824E-2"/>
              <c:y val="4.2231442938669194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1"/>
        <c:dLbl>
          <c:idx val="0"/>
          <c:layout>
            <c:manualLayout>
              <c:x val="1.8036354907112279E-2"/>
              <c:y val="4.2231442938669194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2"/>
        <c:dLbl>
          <c:idx val="0"/>
          <c:layout>
            <c:manualLayout>
              <c:x val="1.2402277849645919E-2"/>
              <c:y val="2.1115721469334983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3"/>
        <c:dLbl>
          <c:idx val="0"/>
          <c:layout>
            <c:manualLayout>
              <c:x val="3.3874344851499674E-3"/>
              <c:y val="6.3347164408004177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4"/>
        <c:dLbl>
          <c:idx val="0"/>
          <c:layout>
            <c:manualLayout>
              <c:x val="1.1291448283831569E-3"/>
              <c:y val="1.0557860734667414E-2"/>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7"/>
        <c:spPr>
          <a:solidFill>
            <a:srgbClr val="FF0000"/>
          </a:solidFill>
          <a:ln>
            <a:noFill/>
          </a:ln>
          <a:effectLst/>
        </c:spPr>
        <c:dLbl>
          <c:idx val="0"/>
          <c:layout>
            <c:manualLayout>
              <c:x val="2.0286287113968054E-2"/>
              <c:y val="4.2231442938669194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rgbClr val="FF0000"/>
          </a:solidFill>
          <a:ln>
            <a:noFill/>
          </a:ln>
          <a:effectLst/>
        </c:spPr>
        <c:dLbl>
          <c:idx val="0"/>
          <c:layout>
            <c:manualLayout>
              <c:x val="2.0289665657549024E-2"/>
              <c:y val="-4.2231442938669966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6.6416298805507021E-2"/>
                  <c:h val="3.0617796130535727E-2"/>
                </c:manualLayout>
              </c15:layout>
            </c:ext>
          </c:extLst>
        </c:dLbl>
      </c:pivotFmt>
      <c:pivotFmt>
        <c:idx val="29"/>
        <c:spPr>
          <a:solidFill>
            <a:srgbClr val="FF0000"/>
          </a:solidFill>
          <a:ln>
            <a:noFill/>
          </a:ln>
          <a:effectLst/>
        </c:spPr>
        <c:dLbl>
          <c:idx val="0"/>
          <c:layout>
            <c:manualLayout>
              <c:x val="1.6903831535147965E-2"/>
              <c:y val="4.2231442938669194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0"/>
        <c:spPr>
          <a:solidFill>
            <a:srgbClr val="FF0000"/>
          </a:solidFill>
          <a:ln>
            <a:noFill/>
          </a:ln>
          <a:effectLst/>
        </c:spPr>
        <c:dLbl>
          <c:idx val="0"/>
          <c:layout>
            <c:manualLayout>
              <c:x val="1.1256507030482464E-2"/>
              <c:y val="-1.055786073466757E-2"/>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1"/>
        <c:spPr>
          <a:solidFill>
            <a:srgbClr val="FF0000"/>
          </a:solidFill>
          <a:ln>
            <a:noFill/>
          </a:ln>
          <a:effectLst/>
        </c:spPr>
        <c:dLbl>
          <c:idx val="0"/>
          <c:layout>
            <c:manualLayout>
              <c:x val="1.8034665635321783E-2"/>
              <c:y val="2.1115721469334983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rgbClr val="0070C0"/>
          </a:solidFill>
          <a:ln>
            <a:noFill/>
          </a:ln>
          <a:effectLst/>
        </c:spPr>
        <c:marker>
          <c:symbol val="none"/>
        </c:marker>
        <c:dLbl>
          <c:idx val="0"/>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3"/>
        <c:spPr>
          <a:solidFill>
            <a:srgbClr val="0070C0"/>
          </a:solidFill>
          <a:ln>
            <a:noFill/>
          </a:ln>
          <a:effectLst/>
        </c:spPr>
        <c:dLbl>
          <c:idx val="0"/>
          <c:layout>
            <c:manualLayout>
              <c:x val="1.0148967099209155E-2"/>
              <c:y val="2.1115721469334983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4"/>
        <c:spPr>
          <a:solidFill>
            <a:srgbClr val="0070C0"/>
          </a:solidFill>
          <a:ln>
            <a:noFill/>
          </a:ln>
          <a:effectLst/>
        </c:spPr>
        <c:dLbl>
          <c:idx val="0"/>
          <c:layout>
            <c:manualLayout>
              <c:x val="1.0143988192879316E-2"/>
              <c:y val="6.3347164408004957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5"/>
        <c:spPr>
          <a:solidFill>
            <a:srgbClr val="0070C0"/>
          </a:solidFill>
          <a:ln>
            <a:noFill/>
          </a:ln>
          <a:effectLst/>
        </c:spPr>
        <c:dLbl>
          <c:idx val="0"/>
          <c:layout>
            <c:manualLayout>
              <c:x val="1.392955736633637E-2"/>
              <c:y val="1.3704269499121785E-2"/>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7.3547899386379609E-2"/>
                  <c:h val="3.6952512571336221E-2"/>
                </c:manualLayout>
              </c15:layout>
            </c:ext>
          </c:extLst>
        </c:dLbl>
      </c:pivotFmt>
      <c:pivotFmt>
        <c:idx val="36"/>
        <c:spPr>
          <a:solidFill>
            <a:srgbClr val="0070C0"/>
          </a:solidFill>
          <a:ln>
            <a:noFill/>
          </a:ln>
          <a:effectLst/>
        </c:spPr>
        <c:dLbl>
          <c:idx val="0"/>
          <c:layout>
            <c:manualLayout>
              <c:x val="8.8591636326456214E-3"/>
              <c:y val="6.3451911687733955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7"/>
        <c:spPr>
          <a:solidFill>
            <a:srgbClr val="0070C0"/>
          </a:solidFill>
          <a:ln>
            <a:noFill/>
          </a:ln>
          <a:effectLst/>
        </c:spPr>
        <c:dLbl>
          <c:idx val="0"/>
          <c:layout>
            <c:manualLayout>
              <c:x val="1.1278111927592477E-2"/>
              <c:y val="-6.3347164408004957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8"/>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9"/>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0"/>
        <c:spPr>
          <a:solidFill>
            <a:srgbClr val="FF0000"/>
          </a:solidFill>
          <a:ln>
            <a:noFill/>
          </a:ln>
          <a:effectLst/>
        </c:spPr>
        <c:dLbl>
          <c:idx val="0"/>
          <c:layout>
            <c:manualLayout>
              <c:x val="2.0286287113968054E-2"/>
              <c:y val="4.2231442938669194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1"/>
        <c:spPr>
          <a:solidFill>
            <a:srgbClr val="FF0000"/>
          </a:solidFill>
          <a:ln>
            <a:noFill/>
          </a:ln>
          <a:effectLst/>
        </c:spPr>
        <c:dLbl>
          <c:idx val="0"/>
          <c:layout>
            <c:manualLayout>
              <c:x val="2.0289665657549024E-2"/>
              <c:y val="-4.2231442938669966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6.6416298805507021E-2"/>
                  <c:h val="3.0617796130535727E-2"/>
                </c:manualLayout>
              </c15:layout>
            </c:ext>
          </c:extLst>
        </c:dLbl>
      </c:pivotFmt>
      <c:pivotFmt>
        <c:idx val="42"/>
        <c:spPr>
          <a:solidFill>
            <a:srgbClr val="FF0000"/>
          </a:solidFill>
          <a:ln>
            <a:noFill/>
          </a:ln>
          <a:effectLst/>
        </c:spPr>
        <c:dLbl>
          <c:idx val="0"/>
          <c:layout>
            <c:manualLayout>
              <c:x val="1.6903831535147965E-2"/>
              <c:y val="4.2231442938669194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3"/>
        <c:spPr>
          <a:solidFill>
            <a:srgbClr val="FF0000"/>
          </a:solidFill>
          <a:ln>
            <a:noFill/>
          </a:ln>
          <a:effectLst/>
        </c:spPr>
        <c:dLbl>
          <c:idx val="0"/>
          <c:layout>
            <c:manualLayout>
              <c:x val="1.1256507030482464E-2"/>
              <c:y val="-1.055786073466757E-2"/>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4"/>
        <c:spPr>
          <a:solidFill>
            <a:srgbClr val="FF0000"/>
          </a:solidFill>
          <a:ln>
            <a:noFill/>
          </a:ln>
          <a:effectLst/>
        </c:spPr>
        <c:dLbl>
          <c:idx val="0"/>
          <c:layout>
            <c:manualLayout>
              <c:x val="1.8034665635321783E-2"/>
              <c:y val="2.1115721469334983E-3"/>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5"/>
        <c:spPr>
          <a:solidFill>
            <a:srgbClr val="0070C0"/>
          </a:solidFill>
          <a:ln>
            <a:noFill/>
          </a:ln>
          <a:effectLst/>
        </c:spPr>
        <c:marker>
          <c:symbol val="none"/>
        </c:marker>
        <c:dLbl>
          <c:idx val="0"/>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6"/>
        <c:spPr>
          <a:solidFill>
            <a:srgbClr val="0070C0"/>
          </a:solidFill>
          <a:ln>
            <a:noFill/>
          </a:ln>
          <a:effectLst/>
        </c:spPr>
        <c:dLbl>
          <c:idx val="0"/>
          <c:layout>
            <c:manualLayout>
              <c:x val="1.0148967099209155E-2"/>
              <c:y val="2.1115721469334983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7"/>
        <c:spPr>
          <a:solidFill>
            <a:srgbClr val="0070C0"/>
          </a:solidFill>
          <a:ln>
            <a:noFill/>
          </a:ln>
          <a:effectLst/>
        </c:spPr>
        <c:dLbl>
          <c:idx val="0"/>
          <c:layout>
            <c:manualLayout>
              <c:x val="1.0143988192879316E-2"/>
              <c:y val="6.3347164408004957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8"/>
        <c:spPr>
          <a:solidFill>
            <a:srgbClr val="0070C0"/>
          </a:solidFill>
          <a:ln>
            <a:noFill/>
          </a:ln>
          <a:effectLst/>
        </c:spPr>
        <c:dLbl>
          <c:idx val="0"/>
          <c:layout>
            <c:manualLayout>
              <c:x val="1.392955736633637E-2"/>
              <c:y val="1.3704269499121785E-2"/>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7.3547899386379609E-2"/>
                  <c:h val="3.6952512571336221E-2"/>
                </c:manualLayout>
              </c15:layout>
            </c:ext>
          </c:extLst>
        </c:dLbl>
      </c:pivotFmt>
      <c:pivotFmt>
        <c:idx val="49"/>
        <c:spPr>
          <a:solidFill>
            <a:srgbClr val="0070C0"/>
          </a:solidFill>
          <a:ln>
            <a:noFill/>
          </a:ln>
          <a:effectLst/>
        </c:spPr>
        <c:dLbl>
          <c:idx val="0"/>
          <c:layout>
            <c:manualLayout>
              <c:x val="8.8591636326456214E-3"/>
              <c:y val="6.3451911687733955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0"/>
        <c:spPr>
          <a:solidFill>
            <a:srgbClr val="0070C0"/>
          </a:solidFill>
          <a:ln>
            <a:noFill/>
          </a:ln>
          <a:effectLst/>
        </c:spPr>
        <c:dLbl>
          <c:idx val="0"/>
          <c:layout>
            <c:manualLayout>
              <c:x val="1.1278111927592477E-2"/>
              <c:y val="-6.3347164408004957E-3"/>
            </c:manualLayout>
          </c:layout>
          <c:spPr>
            <a:noFill/>
            <a:ln>
              <a:noFill/>
            </a:ln>
            <a:effectLst/>
          </c:spPr>
          <c:txPr>
            <a:bodyPr rot="0" spcFirstLastPara="1" vertOverflow="ellipsis" vert="horz" wrap="square" anchor="ctr" anchorCtr="1"/>
            <a:lstStyle/>
            <a:p>
              <a:pPr>
                <a:defRPr sz="8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1499187285774891E-2"/>
          <c:y val="9.4089992212122886E-2"/>
          <c:w val="0.87849269441721833"/>
          <c:h val="0.71612622612510213"/>
        </c:manualLayout>
      </c:layout>
      <c:barChart>
        <c:barDir val="col"/>
        <c:grouping val="clustered"/>
        <c:varyColors val="0"/>
        <c:ser>
          <c:idx val="0"/>
          <c:order val="0"/>
          <c:tx>
            <c:strRef>
              <c:f>Top_5_Companies_Chart!$B$1</c:f>
              <c:strCache>
                <c:ptCount val="1"/>
                <c:pt idx="0">
                  <c:v>Sum of Gross_Revenue</c:v>
                </c:pt>
              </c:strCache>
            </c:strRef>
          </c:tx>
          <c:spPr>
            <a:solidFill>
              <a:srgbClr val="00B050"/>
            </a:solidFill>
            <a:ln>
              <a:noFill/>
            </a:ln>
            <a:effectLst/>
          </c:spPr>
          <c:invertIfNegative val="0"/>
          <c:dPt>
            <c:idx val="2"/>
            <c:invertIfNegative val="0"/>
            <c:bubble3D val="0"/>
            <c:extLst>
              <c:ext xmlns:c16="http://schemas.microsoft.com/office/drawing/2014/chart" uri="{C3380CC4-5D6E-409C-BE32-E72D297353CC}">
                <c16:uniqueId val="{00000000-CD54-43F8-80E2-EAFAFB18AA13}"/>
              </c:ext>
            </c:extLst>
          </c:dPt>
          <c:dPt>
            <c:idx val="3"/>
            <c:invertIfNegative val="0"/>
            <c:bubble3D val="0"/>
            <c:extLst>
              <c:ext xmlns:c16="http://schemas.microsoft.com/office/drawing/2014/chart" uri="{C3380CC4-5D6E-409C-BE32-E72D297353CC}">
                <c16:uniqueId val="{00000001-CD54-43F8-80E2-EAFAFB18AA13}"/>
              </c:ext>
            </c:extLst>
          </c:dPt>
          <c:dPt>
            <c:idx val="6"/>
            <c:invertIfNegative val="0"/>
            <c:bubble3D val="0"/>
            <c:extLst>
              <c:ext xmlns:c16="http://schemas.microsoft.com/office/drawing/2014/chart" uri="{C3380CC4-5D6E-409C-BE32-E72D297353CC}">
                <c16:uniqueId val="{00000002-CD54-43F8-80E2-EAFAFB18AA13}"/>
              </c:ext>
            </c:extLst>
          </c:dPt>
          <c:dLbls>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Top_5_Companies_Chart!$A$2:$A$7</c:f>
              <c:strCache>
                <c:ptCount val="5"/>
                <c:pt idx="0">
                  <c:v>Ford</c:v>
                </c:pt>
                <c:pt idx="1">
                  <c:v>Chevrolet</c:v>
                </c:pt>
                <c:pt idx="2">
                  <c:v>Dodge</c:v>
                </c:pt>
                <c:pt idx="3">
                  <c:v>Toyota</c:v>
                </c:pt>
                <c:pt idx="4">
                  <c:v>GMC</c:v>
                </c:pt>
              </c:strCache>
            </c:strRef>
          </c:cat>
          <c:val>
            <c:numRef>
              <c:f>Top_5_Companies_Chart!$B$2:$B$7</c:f>
              <c:numCache>
                <c:formatCode>"$"#,##0</c:formatCode>
                <c:ptCount val="5"/>
                <c:pt idx="0">
                  <c:v>4611491</c:v>
                </c:pt>
                <c:pt idx="1">
                  <c:v>4208349</c:v>
                </c:pt>
                <c:pt idx="2">
                  <c:v>2997136</c:v>
                </c:pt>
                <c:pt idx="3">
                  <c:v>2445091</c:v>
                </c:pt>
                <c:pt idx="4">
                  <c:v>2160458</c:v>
                </c:pt>
              </c:numCache>
            </c:numRef>
          </c:val>
          <c:extLst>
            <c:ext xmlns:c16="http://schemas.microsoft.com/office/drawing/2014/chart" uri="{C3380CC4-5D6E-409C-BE32-E72D297353CC}">
              <c16:uniqueId val="{00000003-CD54-43F8-80E2-EAFAFB18AA13}"/>
            </c:ext>
          </c:extLst>
        </c:ser>
        <c:ser>
          <c:idx val="1"/>
          <c:order val="1"/>
          <c:tx>
            <c:strRef>
              <c:f>Top_5_Companies_Chart!$C$1</c:f>
              <c:strCache>
                <c:ptCount val="1"/>
                <c:pt idx="0">
                  <c:v>Sum of Total_Cost</c:v>
                </c:pt>
              </c:strCache>
            </c:strRef>
          </c:tx>
          <c:spPr>
            <a:solidFill>
              <a:srgbClr val="FF0000"/>
            </a:solidFill>
            <a:ln>
              <a:noFill/>
            </a:ln>
            <a:effectLst/>
          </c:spPr>
          <c:invertIfNegative val="0"/>
          <c:dLbls>
            <c:dLbl>
              <c:idx val="0"/>
              <c:layout>
                <c:manualLayout>
                  <c:x val="2.0286287113968054E-2"/>
                  <c:y val="4.2231442938669194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CD54-43F8-80E2-EAFAFB18AA13}"/>
                </c:ext>
              </c:extLst>
            </c:dLbl>
            <c:dLbl>
              <c:idx val="1"/>
              <c:layout>
                <c:manualLayout>
                  <c:x val="2.8742500990174391E-2"/>
                  <c:y val="-6.8546984212435975E-3"/>
                </c:manualLayout>
              </c:layout>
              <c:dLblPos val="outEnd"/>
              <c:showLegendKey val="0"/>
              <c:showVal val="1"/>
              <c:showCatName val="0"/>
              <c:showSerName val="0"/>
              <c:showPercent val="0"/>
              <c:showBubbleSize val="0"/>
              <c:extLst>
                <c:ext xmlns:c15="http://schemas.microsoft.com/office/drawing/2012/chart" uri="{CE6537A1-D6FC-4f65-9D91-7224C49458BB}">
                  <c15:layout>
                    <c:manualLayout>
                      <c:w val="0.10412897621082873"/>
                      <c:h val="3.0617791092083176E-2"/>
                    </c:manualLayout>
                  </c15:layout>
                </c:ext>
                <c:ext xmlns:c16="http://schemas.microsoft.com/office/drawing/2014/chart" uri="{C3380CC4-5D6E-409C-BE32-E72D297353CC}">
                  <c16:uniqueId val="{00000005-CD54-43F8-80E2-EAFAFB18AA13}"/>
                </c:ext>
              </c:extLst>
            </c:dLbl>
            <c:dLbl>
              <c:idx val="2"/>
              <c:layout>
                <c:manualLayout>
                  <c:x val="1.6903831535147965E-2"/>
                  <c:y val="4.2231442938669194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CD54-43F8-80E2-EAFAFB18AA13}"/>
                </c:ext>
              </c:extLst>
            </c:dLbl>
            <c:dLbl>
              <c:idx val="3"/>
              <c:layout>
                <c:manualLayout>
                  <c:x val="1.3857424710903975E-2"/>
                  <c:y val="-1.0557851851897899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CD54-43F8-80E2-EAFAFB18AA13}"/>
                </c:ext>
              </c:extLst>
            </c:dLbl>
            <c:dLbl>
              <c:idx val="4"/>
              <c:layout>
                <c:manualLayout>
                  <c:x val="1.8034665635321783E-2"/>
                  <c:y val="2.1115721469334983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CD54-43F8-80E2-EAFAFB18AA13}"/>
                </c:ext>
              </c:extLst>
            </c:dLbl>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Top_5_Companies_Chart!$A$2:$A$7</c:f>
              <c:strCache>
                <c:ptCount val="5"/>
                <c:pt idx="0">
                  <c:v>Ford</c:v>
                </c:pt>
                <c:pt idx="1">
                  <c:v>Chevrolet</c:v>
                </c:pt>
                <c:pt idx="2">
                  <c:v>Dodge</c:v>
                </c:pt>
                <c:pt idx="3">
                  <c:v>Toyota</c:v>
                </c:pt>
                <c:pt idx="4">
                  <c:v>GMC</c:v>
                </c:pt>
              </c:strCache>
            </c:strRef>
          </c:cat>
          <c:val>
            <c:numRef>
              <c:f>Top_5_Companies_Chart!$C$2:$C$7</c:f>
              <c:numCache>
                <c:formatCode>_("$"* #,##0_);_("$"* \(#,##0\);_("$"* "-"_);_(@_)</c:formatCode>
                <c:ptCount val="5"/>
                <c:pt idx="0">
                  <c:v>2594992.84</c:v>
                </c:pt>
                <c:pt idx="1">
                  <c:v>2398785.3999999994</c:v>
                </c:pt>
                <c:pt idx="2">
                  <c:v>1688576.5600000005</c:v>
                </c:pt>
                <c:pt idx="3">
                  <c:v>1381568.8700000003</c:v>
                </c:pt>
                <c:pt idx="4">
                  <c:v>1243233.0900000003</c:v>
                </c:pt>
              </c:numCache>
            </c:numRef>
          </c:val>
          <c:extLst>
            <c:ext xmlns:c16="http://schemas.microsoft.com/office/drawing/2014/chart" uri="{C3380CC4-5D6E-409C-BE32-E72D297353CC}">
              <c16:uniqueId val="{00000009-CD54-43F8-80E2-EAFAFB18AA13}"/>
            </c:ext>
          </c:extLst>
        </c:ser>
        <c:ser>
          <c:idx val="2"/>
          <c:order val="2"/>
          <c:tx>
            <c:strRef>
              <c:f>Top_5_Companies_Chart!$D$1</c:f>
              <c:strCache>
                <c:ptCount val="1"/>
                <c:pt idx="0">
                  <c:v>Sum of Net Profit</c:v>
                </c:pt>
              </c:strCache>
            </c:strRef>
          </c:tx>
          <c:spPr>
            <a:solidFill>
              <a:srgbClr val="0070C0"/>
            </a:solidFill>
            <a:ln>
              <a:noFill/>
            </a:ln>
            <a:effectLst/>
          </c:spPr>
          <c:invertIfNegative val="0"/>
          <c:dPt>
            <c:idx val="2"/>
            <c:invertIfNegative val="0"/>
            <c:bubble3D val="0"/>
            <c:spPr>
              <a:solidFill>
                <a:srgbClr val="0070C0"/>
              </a:solidFill>
              <a:ln>
                <a:noFill/>
              </a:ln>
              <a:effectLst/>
            </c:spPr>
            <c:extLst>
              <c:ext xmlns:c16="http://schemas.microsoft.com/office/drawing/2014/chart" uri="{C3380CC4-5D6E-409C-BE32-E72D297353CC}">
                <c16:uniqueId val="{0000000B-CD54-43F8-80E2-EAFAFB18AA13}"/>
              </c:ext>
            </c:extLst>
          </c:dPt>
          <c:dPt>
            <c:idx val="3"/>
            <c:invertIfNegative val="0"/>
            <c:bubble3D val="0"/>
            <c:spPr>
              <a:solidFill>
                <a:srgbClr val="0070C0"/>
              </a:solidFill>
              <a:ln>
                <a:noFill/>
              </a:ln>
              <a:effectLst/>
            </c:spPr>
            <c:extLst>
              <c:ext xmlns:c16="http://schemas.microsoft.com/office/drawing/2014/chart" uri="{C3380CC4-5D6E-409C-BE32-E72D297353CC}">
                <c16:uniqueId val="{0000000D-CD54-43F8-80E2-EAFAFB18AA13}"/>
              </c:ext>
            </c:extLst>
          </c:dPt>
          <c:dLbls>
            <c:dLbl>
              <c:idx val="0"/>
              <c:layout>
                <c:manualLayout>
                  <c:x val="2.4453724755671643E-2"/>
                  <c:y val="-5.2011163958045432E-4"/>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CD54-43F8-80E2-EAFAFB18AA13}"/>
                </c:ext>
              </c:extLst>
            </c:dLbl>
            <c:dLbl>
              <c:idx val="1"/>
              <c:layout>
                <c:manualLayout>
                  <c:x val="2.4448809722263702E-2"/>
                  <c:y val="3.7031534306543024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CD54-43F8-80E2-EAFAFB18AA13}"/>
                </c:ext>
              </c:extLst>
            </c:dLbl>
            <c:dLbl>
              <c:idx val="2"/>
              <c:layout>
                <c:manualLayout>
                  <c:x val="1.8481088794583961E-2"/>
                  <c:y val="1.6335857014472061E-2"/>
                </c:manualLayout>
              </c:layout>
              <c:dLblPos val="outEnd"/>
              <c:showLegendKey val="0"/>
              <c:showVal val="1"/>
              <c:showCatName val="0"/>
              <c:showSerName val="0"/>
              <c:showPercent val="0"/>
              <c:showBubbleSize val="0"/>
              <c:extLst>
                <c:ext xmlns:c15="http://schemas.microsoft.com/office/drawing/2012/chart" uri="{CE6537A1-D6FC-4f65-9D91-7224C49458BB}">
                  <c15:layout>
                    <c:manualLayout>
                      <c:w val="8.7852740684066136E-2"/>
                      <c:h val="5.8005709623950998E-2"/>
                    </c:manualLayout>
                  </c15:layout>
                </c:ext>
                <c:ext xmlns:c16="http://schemas.microsoft.com/office/drawing/2014/chart" uri="{C3380CC4-5D6E-409C-BE32-E72D297353CC}">
                  <c16:uniqueId val="{0000000B-CD54-43F8-80E2-EAFAFB18AA13}"/>
                </c:ext>
              </c:extLst>
            </c:dLbl>
            <c:dLbl>
              <c:idx val="3"/>
              <c:layout>
                <c:manualLayout>
                  <c:x val="1.9262630304703401E-2"/>
                  <c:y val="3.7135142202873793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CD54-43F8-80E2-EAFAFB18AA13}"/>
                </c:ext>
              </c:extLst>
            </c:dLbl>
            <c:dLbl>
              <c:idx val="4"/>
              <c:layout>
                <c:manualLayout>
                  <c:x val="1.1278111927592477E-2"/>
                  <c:y val="-6.334716440800495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0-CD54-43F8-80E2-EAFAFB18AA13}"/>
                </c:ext>
              </c:extLst>
            </c:dLbl>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Top_5_Companies_Chart!$A$2:$A$7</c:f>
              <c:strCache>
                <c:ptCount val="5"/>
                <c:pt idx="0">
                  <c:v>Ford</c:v>
                </c:pt>
                <c:pt idx="1">
                  <c:v>Chevrolet</c:v>
                </c:pt>
                <c:pt idx="2">
                  <c:v>Dodge</c:v>
                </c:pt>
                <c:pt idx="3">
                  <c:v>Toyota</c:v>
                </c:pt>
                <c:pt idx="4">
                  <c:v>GMC</c:v>
                </c:pt>
              </c:strCache>
            </c:strRef>
          </c:cat>
          <c:val>
            <c:numRef>
              <c:f>Top_5_Companies_Chart!$D$2:$D$7</c:f>
              <c:numCache>
                <c:formatCode>"$"#,##0</c:formatCode>
                <c:ptCount val="5"/>
                <c:pt idx="0">
                  <c:v>2016498.1600000011</c:v>
                </c:pt>
                <c:pt idx="1">
                  <c:v>1809563.6000000003</c:v>
                </c:pt>
                <c:pt idx="2">
                  <c:v>1308559.4399999992</c:v>
                </c:pt>
                <c:pt idx="3">
                  <c:v>1063522.1299999994</c:v>
                </c:pt>
                <c:pt idx="4">
                  <c:v>917224.90999999992</c:v>
                </c:pt>
              </c:numCache>
            </c:numRef>
          </c:val>
          <c:extLst>
            <c:ext xmlns:c16="http://schemas.microsoft.com/office/drawing/2014/chart" uri="{C3380CC4-5D6E-409C-BE32-E72D297353CC}">
              <c16:uniqueId val="{00000011-CD54-43F8-80E2-EAFAFB18AA13}"/>
            </c:ext>
          </c:extLst>
        </c:ser>
        <c:dLbls>
          <c:dLblPos val="outEnd"/>
          <c:showLegendKey val="0"/>
          <c:showVal val="1"/>
          <c:showCatName val="0"/>
          <c:showSerName val="0"/>
          <c:showPercent val="0"/>
          <c:showBubbleSize val="0"/>
        </c:dLbls>
        <c:gapWidth val="219"/>
        <c:overlap val="-27"/>
        <c:axId val="1318242111"/>
        <c:axId val="1318251679"/>
      </c:barChart>
      <c:catAx>
        <c:axId val="131824211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318251679"/>
        <c:crosses val="autoZero"/>
        <c:auto val="1"/>
        <c:lblAlgn val="ctr"/>
        <c:lblOffset val="100"/>
        <c:noMultiLvlLbl val="0"/>
      </c:catAx>
      <c:valAx>
        <c:axId val="1318251679"/>
        <c:scaling>
          <c:orientation val="minMax"/>
        </c:scaling>
        <c:delete val="0"/>
        <c:axPos val="l"/>
        <c:majorGridlines>
          <c:spPr>
            <a:ln w="9525" cap="flat" cmpd="sng" algn="ctr">
              <a:solidFill>
                <a:schemeClr val="tx1">
                  <a:lumMod val="15000"/>
                  <a:lumOff val="85000"/>
                </a:schemeClr>
              </a:solidFill>
              <a:round/>
            </a:ln>
            <a:effectLst/>
          </c:spPr>
        </c:majorGridlines>
        <c:numFmt formatCode="&quot;$&quot;#,##0"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318242111"/>
        <c:crosses val="autoZero"/>
        <c:crossBetween val="between"/>
      </c:valAx>
      <c:spPr>
        <a:noFill/>
        <a:ln w="25400">
          <a:noFill/>
        </a:ln>
        <a:effectLst/>
      </c:spPr>
    </c:plotArea>
    <c:legend>
      <c:legendPos val="r"/>
      <c:layout>
        <c:manualLayout>
          <c:xMode val="edge"/>
          <c:yMode val="edge"/>
          <c:x val="3.2212821765733944E-2"/>
          <c:y val="0.91979671301876731"/>
          <c:w val="0.80104794656048006"/>
          <c:h val="8.0203286981232663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000">
          <a:solidFill>
            <a:schemeClr val="tx1"/>
          </a:solidFill>
          <a:latin typeface="Arial" panose="020B0604020202020204" pitchFamily="34" charset="0"/>
          <a:cs typeface="Arial" panose="020B0604020202020204" pitchFamily="34" charset="0"/>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[Chris Ford Capstone Project Main Version II.xlsx]Bottom_5_Companies_Chart!PivotTable4</c:name>
    <c:fmtId val="7"/>
  </c:pivotSource>
  <c:chart>
    <c:autoTitleDeleted val="0"/>
    <c:pivotFmts>
      <c:pivotFmt>
        <c:idx val="0"/>
        <c:spPr>
          <a:solidFill>
            <a:srgbClr val="0070C0"/>
          </a:solidFill>
          <a:ln>
            <a:noFill/>
          </a:ln>
          <a:effectLst/>
        </c:spPr>
        <c:marker>
          <c:symbol val="none"/>
        </c:marker>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0000"/>
          </a:solidFill>
          <a:ln>
            <a:noFill/>
          </a:ln>
          <a:effectLst/>
        </c:spPr>
        <c:marker>
          <c:symbol val="none"/>
        </c:marker>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dLbl>
          <c:idx val="0"/>
          <c:layout>
            <c:manualLayout>
              <c:x val="1.3869625520110958E-2"/>
              <c:y val="0"/>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dLbl>
          <c:idx val="0"/>
          <c:layout>
            <c:manualLayout>
              <c:x val="1.3869625520110958E-2"/>
              <c:y val="-8.1724384513229137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dLbl>
          <c:idx val="0"/>
          <c:layout>
            <c:manualLayout>
              <c:x val="3.0513176144244106E-2"/>
              <c:y val="4.2905301869445224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dLbl>
          <c:idx val="0"/>
          <c:layout>
            <c:manualLayout>
              <c:x val="1.2944983818770227E-2"/>
              <c:y val="2.0431096128306534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dLbl>
          <c:idx val="0"/>
          <c:layout>
            <c:manualLayout>
              <c:x val="1.2020342117429497E-2"/>
              <c:y val="1.0215548064153568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dLbl>
          <c:idx val="0"/>
          <c:layout>
            <c:manualLayout>
              <c:x val="1.294498381877026E-2"/>
              <c:y val="-1.2258657676984371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dLbl>
          <c:idx val="0"/>
          <c:layout>
            <c:manualLayout>
              <c:x val="1.1095700416088766E-2"/>
              <c:y val="1.2258657676984296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dLbl>
          <c:idx val="0"/>
          <c:layout>
            <c:manualLayout>
              <c:x val="1.1095700416088698E-2"/>
              <c:y val="-4.0862192256614568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dLbl>
          <c:idx val="0"/>
          <c:layout>
            <c:manualLayout>
              <c:x val="1.3869625520110958E-2"/>
              <c:y val="0"/>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6">
              <a:lumMod val="75000"/>
            </a:schemeClr>
          </a:solidFill>
          <a:ln>
            <a:noFill/>
          </a:ln>
          <a:effectLst/>
        </c:spPr>
        <c:dLbl>
          <c:idx val="0"/>
          <c:layout>
            <c:manualLayout>
              <c:x val="3.1437817845584769E-2"/>
              <c:y val="3.8819082643783767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rgbClr val="FF0000"/>
          </a:solidFill>
          <a:ln>
            <a:noFill/>
          </a:ln>
          <a:effectLst/>
        </c:spPr>
        <c:dLbl>
          <c:idx val="0"/>
          <c:layout>
            <c:manualLayout>
              <c:x val="1.756819232547388E-2"/>
              <c:y val="-7.4913153733982184E-17"/>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rgbClr val="0070C0"/>
          </a:solidFill>
          <a:ln>
            <a:noFill/>
          </a:ln>
          <a:effectLst/>
        </c:spPr>
        <c:dLbl>
          <c:idx val="0"/>
          <c:layout>
            <c:manualLayout>
              <c:x val="1.3869625520110958E-2"/>
              <c:y val="4.0862192256613068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rgbClr val="FF0000"/>
          </a:solidFill>
          <a:ln>
            <a:noFill/>
          </a:ln>
          <a:effectLst/>
        </c:spPr>
        <c:dLbl>
          <c:idx val="0"/>
          <c:layout>
            <c:manualLayout>
              <c:x val="1.2020342117429497E-2"/>
              <c:y val="-7.4913153733982184E-17"/>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rgbClr val="0070C0"/>
          </a:solidFill>
          <a:ln>
            <a:noFill/>
          </a:ln>
          <a:effectLst/>
        </c:spPr>
        <c:dLbl>
          <c:idx val="0"/>
          <c:layout>
            <c:manualLayout>
              <c:x val="1.2944983818770159E-2"/>
              <c:y val="-1.4982630746796437E-16"/>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rgbClr val="FF0000"/>
          </a:solidFill>
          <a:ln>
            <a:noFill/>
          </a:ln>
          <a:effectLst/>
        </c:spPr>
        <c:dLbl>
          <c:idx val="0"/>
          <c:layout>
            <c:manualLayout>
              <c:x val="1.5718908922792419E-2"/>
              <c:y val="-1.4982630746796437E-16"/>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8"/>
        <c:spPr>
          <a:solidFill>
            <a:srgbClr val="0070C0"/>
          </a:solidFill>
          <a:ln>
            <a:noFill/>
          </a:ln>
          <a:effectLst/>
        </c:spPr>
        <c:dLbl>
          <c:idx val="0"/>
          <c:layout>
            <c:manualLayout>
              <c:x val="1.1095700416088766E-2"/>
              <c:y val="0"/>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9"/>
        <c:spPr>
          <a:solidFill>
            <a:srgbClr val="0070C0"/>
          </a:solidFill>
          <a:ln>
            <a:noFill/>
          </a:ln>
          <a:effectLst/>
        </c:spPr>
        <c:dLbl>
          <c:idx val="0"/>
          <c:layout>
            <c:manualLayout>
              <c:x val="1.294498381877009E-2"/>
              <c:y val="2.0431096128307284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0"/>
        <c:spPr>
          <a:solidFill>
            <a:srgbClr val="FF0000"/>
          </a:solidFill>
          <a:ln>
            <a:noFill/>
          </a:ln>
          <a:effectLst/>
        </c:spPr>
        <c:dLbl>
          <c:idx val="0"/>
          <c:layout>
            <c:manualLayout>
              <c:x val="1.3869625520110958E-2"/>
              <c:y val="6.1293288384922599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1"/>
        <c:spPr>
          <a:solidFill>
            <a:srgbClr val="FF0000"/>
          </a:solidFill>
          <a:ln>
            <a:noFill/>
          </a:ln>
          <a:effectLst/>
        </c:spPr>
        <c:dLbl>
          <c:idx val="0"/>
          <c:layout>
            <c:manualLayout>
              <c:x val="3.0513176144244106E-2"/>
              <c:y val="3.064664419246085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rgbClr val="0070C0"/>
          </a:solidFill>
          <a:ln>
            <a:noFill/>
          </a:ln>
          <a:effectLst/>
        </c:spPr>
        <c:dLbl>
          <c:idx val="0"/>
          <c:layout>
            <c:manualLayout>
              <c:x val="9.2464170134073046E-3"/>
              <c:y val="-1.4982630746796437E-16"/>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6">
              <a:lumMod val="75000"/>
            </a:schemeClr>
          </a:solidFill>
          <a:ln>
            <a:noFill/>
          </a:ln>
          <a:effectLst/>
        </c:spPr>
        <c:dLbl>
          <c:idx val="0"/>
          <c:layout>
            <c:manualLayout>
              <c:x val="3.1437817845584769E-2"/>
              <c:y val="3.8819082643783767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rgbClr val="FF0000"/>
          </a:solidFill>
          <a:ln>
            <a:noFill/>
          </a:ln>
          <a:effectLst/>
        </c:spPr>
        <c:marker>
          <c:symbol val="none"/>
        </c:marker>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rgbClr val="FF0000"/>
          </a:solidFill>
          <a:ln>
            <a:noFill/>
          </a:ln>
          <a:effectLst/>
        </c:spPr>
        <c:dLbl>
          <c:idx val="0"/>
          <c:layout>
            <c:manualLayout>
              <c:x val="1.756819232547388E-2"/>
              <c:y val="-7.4913153733982184E-17"/>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7"/>
        <c:spPr>
          <a:solidFill>
            <a:srgbClr val="FF0000"/>
          </a:solidFill>
          <a:ln>
            <a:noFill/>
          </a:ln>
          <a:effectLst/>
        </c:spPr>
        <c:dLbl>
          <c:idx val="0"/>
          <c:layout>
            <c:manualLayout>
              <c:x val="1.2020342117429497E-2"/>
              <c:y val="-7.4913153733982184E-17"/>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rgbClr val="FF0000"/>
          </a:solidFill>
          <a:ln>
            <a:noFill/>
          </a:ln>
          <a:effectLst/>
        </c:spPr>
        <c:dLbl>
          <c:idx val="0"/>
          <c:layout>
            <c:manualLayout>
              <c:x val="1.5718908922792419E-2"/>
              <c:y val="-1.4982630746796437E-16"/>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9"/>
        <c:spPr>
          <a:solidFill>
            <a:srgbClr val="FF0000"/>
          </a:solidFill>
          <a:ln>
            <a:noFill/>
          </a:ln>
          <a:effectLst/>
        </c:spPr>
        <c:dLbl>
          <c:idx val="0"/>
          <c:layout>
            <c:manualLayout>
              <c:x val="1.3869625520110958E-2"/>
              <c:y val="6.1293288384922599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0"/>
        <c:spPr>
          <a:solidFill>
            <a:srgbClr val="FF0000"/>
          </a:solidFill>
          <a:ln>
            <a:noFill/>
          </a:ln>
          <a:effectLst/>
        </c:spPr>
        <c:dLbl>
          <c:idx val="0"/>
          <c:layout>
            <c:manualLayout>
              <c:x val="3.0513176144244106E-2"/>
              <c:y val="3.064664419246085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1"/>
        <c:spPr>
          <a:solidFill>
            <a:srgbClr val="0070C0"/>
          </a:solidFill>
          <a:ln>
            <a:noFill/>
          </a:ln>
          <a:effectLst/>
        </c:spPr>
        <c:marker>
          <c:symbol val="none"/>
        </c:marker>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rgbClr val="0070C0"/>
          </a:solidFill>
          <a:ln>
            <a:noFill/>
          </a:ln>
          <a:effectLst/>
        </c:spPr>
        <c:dLbl>
          <c:idx val="0"/>
          <c:layout>
            <c:manualLayout>
              <c:x val="1.3869625520110958E-2"/>
              <c:y val="4.0862192256613068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3"/>
        <c:spPr>
          <a:solidFill>
            <a:srgbClr val="0070C0"/>
          </a:solidFill>
          <a:ln>
            <a:noFill/>
          </a:ln>
          <a:effectLst/>
        </c:spPr>
        <c:dLbl>
          <c:idx val="0"/>
          <c:layout>
            <c:manualLayout>
              <c:x val="1.2944983818770159E-2"/>
              <c:y val="-1.4982630746796437E-16"/>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4"/>
        <c:spPr>
          <a:solidFill>
            <a:srgbClr val="0070C0"/>
          </a:solidFill>
          <a:ln>
            <a:noFill/>
          </a:ln>
          <a:effectLst/>
        </c:spPr>
        <c:dLbl>
          <c:idx val="0"/>
          <c:layout>
            <c:manualLayout>
              <c:x val="1.1095700416088766E-2"/>
              <c:y val="0"/>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5"/>
        <c:spPr>
          <a:solidFill>
            <a:srgbClr val="0070C0"/>
          </a:solidFill>
          <a:ln>
            <a:noFill/>
          </a:ln>
          <a:effectLst/>
        </c:spPr>
        <c:dLbl>
          <c:idx val="0"/>
          <c:layout>
            <c:manualLayout>
              <c:x val="1.294498381877009E-2"/>
              <c:y val="2.0431096128307284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6"/>
        <c:spPr>
          <a:solidFill>
            <a:srgbClr val="0070C0"/>
          </a:solidFill>
          <a:ln>
            <a:noFill/>
          </a:ln>
          <a:effectLst/>
        </c:spPr>
        <c:dLbl>
          <c:idx val="0"/>
          <c:layout>
            <c:manualLayout>
              <c:x val="9.2464170134073046E-3"/>
              <c:y val="-1.4982630746796437E-16"/>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7"/>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8"/>
        <c:spPr>
          <a:solidFill>
            <a:schemeClr val="accent6">
              <a:lumMod val="75000"/>
            </a:schemeClr>
          </a:solidFill>
          <a:ln>
            <a:noFill/>
          </a:ln>
          <a:effectLst/>
        </c:spPr>
        <c:dLbl>
          <c:idx val="0"/>
          <c:layout>
            <c:manualLayout>
              <c:x val="3.1437817845584769E-2"/>
              <c:y val="3.8819082643783767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9"/>
        <c:spPr>
          <a:solidFill>
            <a:srgbClr val="FF0000"/>
          </a:solidFill>
          <a:ln>
            <a:noFill/>
          </a:ln>
          <a:effectLst/>
        </c:spPr>
        <c:marker>
          <c:symbol val="none"/>
        </c:marker>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0"/>
        <c:spPr>
          <a:solidFill>
            <a:srgbClr val="FF0000"/>
          </a:solidFill>
          <a:ln>
            <a:noFill/>
          </a:ln>
          <a:effectLst/>
        </c:spPr>
        <c:dLbl>
          <c:idx val="0"/>
          <c:layout>
            <c:manualLayout>
              <c:x val="1.756819232547388E-2"/>
              <c:y val="-7.4913153733982184E-17"/>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1"/>
        <c:spPr>
          <a:solidFill>
            <a:srgbClr val="FF0000"/>
          </a:solidFill>
          <a:ln>
            <a:noFill/>
          </a:ln>
          <a:effectLst/>
        </c:spPr>
        <c:dLbl>
          <c:idx val="0"/>
          <c:layout>
            <c:manualLayout>
              <c:x val="1.2020342117429497E-2"/>
              <c:y val="-7.4913153733982184E-17"/>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2"/>
        <c:spPr>
          <a:solidFill>
            <a:srgbClr val="FF0000"/>
          </a:solidFill>
          <a:ln>
            <a:noFill/>
          </a:ln>
          <a:effectLst/>
        </c:spPr>
        <c:dLbl>
          <c:idx val="0"/>
          <c:layout>
            <c:manualLayout>
              <c:x val="1.5718908922792419E-2"/>
              <c:y val="-1.4982630746796437E-16"/>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3"/>
        <c:spPr>
          <a:solidFill>
            <a:srgbClr val="FF0000"/>
          </a:solidFill>
          <a:ln>
            <a:noFill/>
          </a:ln>
          <a:effectLst/>
        </c:spPr>
        <c:dLbl>
          <c:idx val="0"/>
          <c:layout>
            <c:manualLayout>
              <c:x val="1.3869625520110958E-2"/>
              <c:y val="6.1293288384922599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4"/>
        <c:spPr>
          <a:solidFill>
            <a:srgbClr val="FF0000"/>
          </a:solidFill>
          <a:ln>
            <a:noFill/>
          </a:ln>
          <a:effectLst/>
        </c:spPr>
        <c:dLbl>
          <c:idx val="0"/>
          <c:layout>
            <c:manualLayout>
              <c:x val="3.0513176144244106E-2"/>
              <c:y val="3.064664419246085E-2"/>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5"/>
        <c:spPr>
          <a:solidFill>
            <a:srgbClr val="0070C0"/>
          </a:solidFill>
          <a:ln>
            <a:noFill/>
          </a:ln>
          <a:effectLst/>
        </c:spPr>
        <c:marker>
          <c:symbol val="none"/>
        </c:marker>
        <c:dLbl>
          <c:idx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6"/>
        <c:spPr>
          <a:solidFill>
            <a:srgbClr val="0070C0"/>
          </a:solidFill>
          <a:ln>
            <a:noFill/>
          </a:ln>
          <a:effectLst/>
        </c:spPr>
        <c:dLbl>
          <c:idx val="0"/>
          <c:layout>
            <c:manualLayout>
              <c:x val="1.3869625520110958E-2"/>
              <c:y val="4.0862192256613068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7"/>
        <c:spPr>
          <a:solidFill>
            <a:srgbClr val="0070C0"/>
          </a:solidFill>
          <a:ln>
            <a:noFill/>
          </a:ln>
          <a:effectLst/>
        </c:spPr>
        <c:dLbl>
          <c:idx val="0"/>
          <c:layout>
            <c:manualLayout>
              <c:x val="1.2944983818770159E-2"/>
              <c:y val="-1.4982630746796437E-16"/>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8"/>
        <c:spPr>
          <a:solidFill>
            <a:srgbClr val="0070C0"/>
          </a:solidFill>
          <a:ln>
            <a:noFill/>
          </a:ln>
          <a:effectLst/>
        </c:spPr>
        <c:dLbl>
          <c:idx val="0"/>
          <c:layout>
            <c:manualLayout>
              <c:x val="1.1095700416088766E-2"/>
              <c:y val="0"/>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9"/>
        <c:spPr>
          <a:solidFill>
            <a:srgbClr val="0070C0"/>
          </a:solidFill>
          <a:ln>
            <a:noFill/>
          </a:ln>
          <a:effectLst/>
        </c:spPr>
        <c:dLbl>
          <c:idx val="0"/>
          <c:layout>
            <c:manualLayout>
              <c:x val="1.294498381877009E-2"/>
              <c:y val="2.0431096128307284E-3"/>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0"/>
        <c:spPr>
          <a:solidFill>
            <a:srgbClr val="0070C0"/>
          </a:solidFill>
          <a:ln>
            <a:noFill/>
          </a:ln>
          <a:effectLst/>
        </c:spPr>
        <c:dLbl>
          <c:idx val="0"/>
          <c:layout>
            <c:manualLayout>
              <c:x val="9.2464170134073046E-3"/>
              <c:y val="-1.4982630746796437E-16"/>
            </c:manualLayout>
          </c:layout>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1015818423305944E-2"/>
          <c:y val="3.3993354944993635E-2"/>
          <c:w val="0.78425642901604486"/>
          <c:h val="0.71628788836662383"/>
        </c:manualLayout>
      </c:layout>
      <c:barChart>
        <c:barDir val="col"/>
        <c:grouping val="clustered"/>
        <c:varyColors val="0"/>
        <c:ser>
          <c:idx val="0"/>
          <c:order val="0"/>
          <c:tx>
            <c:strRef>
              <c:f>Bottom_5_Companies_Chart!$B$1</c:f>
              <c:strCache>
                <c:ptCount val="1"/>
                <c:pt idx="0">
                  <c:v>Sum of Gross_Revenue</c:v>
                </c:pt>
              </c:strCache>
            </c:strRef>
          </c:tx>
          <c:spPr>
            <a:solidFill>
              <a:srgbClr val="00B050"/>
            </a:solidFill>
            <a:ln>
              <a:noFill/>
            </a:ln>
            <a:effectLst/>
          </c:spPr>
          <c:invertIfNegative val="0"/>
          <c:dLbls>
            <c:dLbl>
              <c:idx val="0"/>
              <c:layout>
                <c:manualLayout>
                  <c:x val="1.6651671634376299E-3"/>
                  <c:y val="8.7106891897444968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D01-4D72-BD65-E8CDB344A32B}"/>
                </c:ext>
              </c:extLst>
            </c:dLbl>
            <c:dLbl>
              <c:idx val="3"/>
              <c:layout>
                <c:manualLayout>
                  <c:x val="0"/>
                  <c:y val="-2.007226013649136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BD01-4D72-BD65-E8CDB344A32B}"/>
                </c:ext>
              </c:extLst>
            </c:dLbl>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Bottom_5_Companies_Chart!$A$2:$A$7</c:f>
              <c:strCache>
                <c:ptCount val="5"/>
                <c:pt idx="0">
                  <c:v>Smart</c:v>
                </c:pt>
                <c:pt idx="1">
                  <c:v>Peugeot</c:v>
                </c:pt>
                <c:pt idx="2">
                  <c:v>Aptera</c:v>
                </c:pt>
                <c:pt idx="3">
                  <c:v>Hillman</c:v>
                </c:pt>
                <c:pt idx="4">
                  <c:v>Corbin</c:v>
                </c:pt>
              </c:strCache>
            </c:strRef>
          </c:cat>
          <c:val>
            <c:numRef>
              <c:f>Bottom_5_Companies_Chart!$B$2:$B$7</c:f>
              <c:numCache>
                <c:formatCode>"$"#,##0</c:formatCode>
                <c:ptCount val="5"/>
                <c:pt idx="0">
                  <c:v>14288</c:v>
                </c:pt>
                <c:pt idx="1">
                  <c:v>11662</c:v>
                </c:pt>
                <c:pt idx="2">
                  <c:v>10575</c:v>
                </c:pt>
                <c:pt idx="3">
                  <c:v>11305</c:v>
                </c:pt>
                <c:pt idx="4">
                  <c:v>9784</c:v>
                </c:pt>
              </c:numCache>
            </c:numRef>
          </c:val>
          <c:extLst>
            <c:ext xmlns:c16="http://schemas.microsoft.com/office/drawing/2014/chart" uri="{C3380CC4-5D6E-409C-BE32-E72D297353CC}">
              <c16:uniqueId val="{00000001-BD01-4D72-BD65-E8CDB344A32B}"/>
            </c:ext>
          </c:extLst>
        </c:ser>
        <c:ser>
          <c:idx val="1"/>
          <c:order val="1"/>
          <c:tx>
            <c:strRef>
              <c:f>Bottom_5_Companies_Chart!$C$1</c:f>
              <c:strCache>
                <c:ptCount val="1"/>
                <c:pt idx="0">
                  <c:v>Sum of Total_Cost</c:v>
                </c:pt>
              </c:strCache>
            </c:strRef>
          </c:tx>
          <c:spPr>
            <a:solidFill>
              <a:srgbClr val="FF0000"/>
            </a:solidFill>
            <a:ln>
              <a:noFill/>
            </a:ln>
            <a:effectLst/>
          </c:spPr>
          <c:invertIfNegative val="0"/>
          <c:dLbls>
            <c:dLbl>
              <c:idx val="0"/>
              <c:layout>
                <c:manualLayout>
                  <c:x val="1.756819232547388E-2"/>
                  <c:y val="-7.4913153733982184E-1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D01-4D72-BD65-E8CDB344A32B}"/>
                </c:ext>
              </c:extLst>
            </c:dLbl>
            <c:dLbl>
              <c:idx val="1"/>
              <c:layout>
                <c:manualLayout>
                  <c:x val="1.2020342117429497E-2"/>
                  <c:y val="-7.4913153733982184E-1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D01-4D72-BD65-E8CDB344A32B}"/>
                </c:ext>
              </c:extLst>
            </c:dLbl>
            <c:dLbl>
              <c:idx val="2"/>
              <c:layout>
                <c:manualLayout>
                  <c:x val="1.5718908922792419E-2"/>
                  <c:y val="-1.4982630746796437E-16"/>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D01-4D72-BD65-E8CDB344A32B}"/>
                </c:ext>
              </c:extLst>
            </c:dLbl>
            <c:dLbl>
              <c:idx val="3"/>
              <c:layout>
                <c:manualLayout>
                  <c:x val="1.3869625520110958E-2"/>
                  <c:y val="6.1293288384922599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BD01-4D72-BD65-E8CDB344A32B}"/>
                </c:ext>
              </c:extLst>
            </c:dLbl>
            <c:dLbl>
              <c:idx val="4"/>
              <c:layout>
                <c:manualLayout>
                  <c:x val="1.3685213586712175E-2"/>
                  <c:y val="1.308332042597445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D01-4D72-BD65-E8CDB344A32B}"/>
                </c:ext>
              </c:extLst>
            </c:dLbl>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Bottom_5_Companies_Chart!$A$2:$A$7</c:f>
              <c:strCache>
                <c:ptCount val="5"/>
                <c:pt idx="0">
                  <c:v>Smart</c:v>
                </c:pt>
                <c:pt idx="1">
                  <c:v>Peugeot</c:v>
                </c:pt>
                <c:pt idx="2">
                  <c:v>Aptera</c:v>
                </c:pt>
                <c:pt idx="3">
                  <c:v>Hillman</c:v>
                </c:pt>
                <c:pt idx="4">
                  <c:v>Corbin</c:v>
                </c:pt>
              </c:strCache>
            </c:strRef>
          </c:cat>
          <c:val>
            <c:numRef>
              <c:f>Bottom_5_Companies_Chart!$C$2:$C$7</c:f>
              <c:numCache>
                <c:formatCode>"$"#,##0</c:formatCode>
                <c:ptCount val="5"/>
                <c:pt idx="0">
                  <c:v>8344.2699999999986</c:v>
                </c:pt>
                <c:pt idx="1">
                  <c:v>8299.39</c:v>
                </c:pt>
                <c:pt idx="2">
                  <c:v>7725.6299999999992</c:v>
                </c:pt>
                <c:pt idx="3">
                  <c:v>8491.34</c:v>
                </c:pt>
                <c:pt idx="4">
                  <c:v>8848.07</c:v>
                </c:pt>
              </c:numCache>
            </c:numRef>
          </c:val>
          <c:extLst>
            <c:ext xmlns:c16="http://schemas.microsoft.com/office/drawing/2014/chart" uri="{C3380CC4-5D6E-409C-BE32-E72D297353CC}">
              <c16:uniqueId val="{00000007-BD01-4D72-BD65-E8CDB344A32B}"/>
            </c:ext>
          </c:extLst>
        </c:ser>
        <c:ser>
          <c:idx val="2"/>
          <c:order val="2"/>
          <c:tx>
            <c:strRef>
              <c:f>Bottom_5_Companies_Chart!$D$1</c:f>
              <c:strCache>
                <c:ptCount val="1"/>
                <c:pt idx="0">
                  <c:v>Sum of Net Profit</c:v>
                </c:pt>
              </c:strCache>
            </c:strRef>
          </c:tx>
          <c:spPr>
            <a:solidFill>
              <a:srgbClr val="0070C0"/>
            </a:solidFill>
            <a:ln>
              <a:noFill/>
            </a:ln>
            <a:effectLst/>
          </c:spPr>
          <c:invertIfNegative val="0"/>
          <c:dLbls>
            <c:dLbl>
              <c:idx val="0"/>
              <c:layout>
                <c:manualLayout>
                  <c:x val="1.3869625520110958E-2"/>
                  <c:y val="4.0862192256613068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BD01-4D72-BD65-E8CDB344A32B}"/>
                </c:ext>
              </c:extLst>
            </c:dLbl>
            <c:dLbl>
              <c:idx val="1"/>
              <c:layout>
                <c:manualLayout>
                  <c:x val="1.2944983818770159E-2"/>
                  <c:y val="-1.4982630746796437E-16"/>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BD01-4D72-BD65-E8CDB344A32B}"/>
                </c:ext>
              </c:extLst>
            </c:dLbl>
            <c:dLbl>
              <c:idx val="2"/>
              <c:layout>
                <c:manualLayout>
                  <c:x val="1.1095700416088766E-2"/>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BD01-4D72-BD65-E8CDB344A32B}"/>
                </c:ext>
              </c:extLst>
            </c:dLbl>
            <c:dLbl>
              <c:idx val="3"/>
              <c:layout>
                <c:manualLayout>
                  <c:x val="1.294498381877009E-2"/>
                  <c:y val="2.0431096128307284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BD01-4D72-BD65-E8CDB344A32B}"/>
                </c:ext>
              </c:extLst>
            </c:dLbl>
            <c:dLbl>
              <c:idx val="4"/>
              <c:layout>
                <c:manualLayout>
                  <c:x val="6.6575089437627818E-3"/>
                  <c:y val="1.25451625853071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BD01-4D72-BD65-E8CDB344A32B}"/>
                </c:ext>
              </c:extLst>
            </c:dLbl>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Bottom_5_Companies_Chart!$A$2:$A$7</c:f>
              <c:strCache>
                <c:ptCount val="5"/>
                <c:pt idx="0">
                  <c:v>Smart</c:v>
                </c:pt>
                <c:pt idx="1">
                  <c:v>Peugeot</c:v>
                </c:pt>
                <c:pt idx="2">
                  <c:v>Aptera</c:v>
                </c:pt>
                <c:pt idx="3">
                  <c:v>Hillman</c:v>
                </c:pt>
                <c:pt idx="4">
                  <c:v>Corbin</c:v>
                </c:pt>
              </c:strCache>
            </c:strRef>
          </c:cat>
          <c:val>
            <c:numRef>
              <c:f>Bottom_5_Companies_Chart!$D$2:$D$7</c:f>
              <c:numCache>
                <c:formatCode>"$"#,##0</c:formatCode>
                <c:ptCount val="5"/>
                <c:pt idx="0">
                  <c:v>5943.7300000000014</c:v>
                </c:pt>
                <c:pt idx="1">
                  <c:v>3362.6100000000006</c:v>
                </c:pt>
                <c:pt idx="2">
                  <c:v>2849.3700000000008</c:v>
                </c:pt>
                <c:pt idx="3">
                  <c:v>2813.66</c:v>
                </c:pt>
                <c:pt idx="4">
                  <c:v>935.93000000000029</c:v>
                </c:pt>
              </c:numCache>
            </c:numRef>
          </c:val>
          <c:extLst>
            <c:ext xmlns:c16="http://schemas.microsoft.com/office/drawing/2014/chart" uri="{C3380CC4-5D6E-409C-BE32-E72D297353CC}">
              <c16:uniqueId val="{0000000D-BD01-4D72-BD65-E8CDB344A32B}"/>
            </c:ext>
          </c:extLst>
        </c:ser>
        <c:dLbls>
          <c:dLblPos val="outEnd"/>
          <c:showLegendKey val="0"/>
          <c:showVal val="1"/>
          <c:showCatName val="0"/>
          <c:showSerName val="0"/>
          <c:showPercent val="0"/>
          <c:showBubbleSize val="0"/>
        </c:dLbls>
        <c:gapWidth val="219"/>
        <c:overlap val="-27"/>
        <c:axId val="1318241695"/>
        <c:axId val="1318243359"/>
      </c:barChart>
      <c:catAx>
        <c:axId val="131824169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318243359"/>
        <c:crosses val="autoZero"/>
        <c:auto val="1"/>
        <c:lblAlgn val="ctr"/>
        <c:lblOffset val="100"/>
        <c:noMultiLvlLbl val="0"/>
      </c:catAx>
      <c:valAx>
        <c:axId val="1318243359"/>
        <c:scaling>
          <c:orientation val="minMax"/>
        </c:scaling>
        <c:delete val="0"/>
        <c:axPos val="l"/>
        <c:majorGridlines>
          <c:spPr>
            <a:ln w="9525" cap="flat" cmpd="sng" algn="ctr">
              <a:solidFill>
                <a:schemeClr val="tx1">
                  <a:lumMod val="15000"/>
                  <a:lumOff val="85000"/>
                </a:schemeClr>
              </a:solidFill>
              <a:round/>
            </a:ln>
            <a:effectLst/>
          </c:spPr>
        </c:majorGridlines>
        <c:numFmt formatCode="&quot;$&quot;#,##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318241695"/>
        <c:crosses val="autoZero"/>
        <c:crossBetween val="between"/>
      </c:valAx>
      <c:spPr>
        <a:noFill/>
        <a:ln>
          <a:noFill/>
        </a:ln>
        <a:effectLst/>
      </c:spPr>
    </c:plotArea>
    <c:legend>
      <c:legendPos val="r"/>
      <c:layout>
        <c:manualLayout>
          <c:xMode val="edge"/>
          <c:yMode val="edge"/>
          <c:x val="0"/>
          <c:y val="0.86767876165218427"/>
          <c:w val="0.81215921635930677"/>
          <c:h val="6.9897299569789836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400">
          <a:solidFill>
            <a:schemeClr val="tx1"/>
          </a:solidFill>
          <a:latin typeface="Arial" panose="020B0604020202020204" pitchFamily="34" charset="0"/>
          <a:cs typeface="Arial" panose="020B0604020202020204" pitchFamily="34" charset="0"/>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[Chris Ford Capstone Project Main Version II.xlsx]Top_Car_Model_Count_Cost_Profit!PivotTable6</c:name>
    <c:fmtId val="14"/>
  </c:pivotSource>
  <c:chart>
    <c:autoTitleDeleted val="0"/>
    <c:pivotFmts>
      <c:pivotFmt>
        <c:idx val="0"/>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0000"/>
          </a:solidFill>
          <a:ln>
            <a:noFill/>
          </a:ln>
          <a:effectLst/>
        </c:spPr>
        <c:dLbl>
          <c:idx val="0"/>
          <c:layout>
            <c:manualLayout>
              <c:x val="1.6691905301428191E-2"/>
              <c:y val="5.9407589389710979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FF0000"/>
          </a:solidFill>
          <a:ln>
            <a:noFill/>
          </a:ln>
          <a:effectLst/>
        </c:spPr>
        <c:dLbl>
          <c:idx val="0"/>
          <c:layout>
            <c:manualLayout>
              <c:x val="1.6689847009735744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FF0000"/>
          </a:solidFill>
          <a:ln>
            <a:noFill/>
          </a:ln>
          <a:effectLst/>
        </c:spPr>
        <c:dLbl>
          <c:idx val="0"/>
          <c:layout>
            <c:manualLayout>
              <c:x val="1.8545830950090308E-2"/>
              <c:y val="-5.9487111359760201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rgbClr val="00B0F0"/>
          </a:solidFill>
          <a:ln>
            <a:noFill/>
          </a:ln>
          <a:effectLst/>
        </c:spPr>
        <c:dLbl>
          <c:idx val="0"/>
          <c:layout>
            <c:manualLayout>
              <c:x val="1.6688325871317296E-2"/>
              <c:y val="-1.784613340792806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rgbClr val="00B0F0"/>
          </a:solidFill>
          <a:ln>
            <a:noFill/>
          </a:ln>
          <a:effectLst/>
        </c:spPr>
        <c:dLbl>
          <c:idx val="0"/>
          <c:layout>
            <c:manualLayout>
              <c:x val="1.6691393954269457E-2"/>
              <c:y val="8.9230667039640298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rgbClr val="00B0F0"/>
          </a:solidFill>
          <a:ln>
            <a:noFill/>
          </a:ln>
          <a:effectLst/>
        </c:spPr>
        <c:dLbl>
          <c:idx val="0"/>
          <c:layout>
            <c:manualLayout>
              <c:x val="1.483541956420955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rgbClr val="FF0000"/>
          </a:solidFill>
          <a:ln>
            <a:noFill/>
          </a:ln>
          <a:effectLst/>
        </c:spPr>
        <c:dLbl>
          <c:idx val="0"/>
          <c:layout>
            <c:manualLayout>
              <c:x val="1.6689847009735744E-2"/>
              <c:y val="-5.4529215464368193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rgbClr val="00B0F0"/>
          </a:solidFill>
          <a:ln>
            <a:noFill/>
          </a:ln>
          <a:effectLst/>
        </c:spPr>
        <c:dLbl>
          <c:idx val="0"/>
          <c:layout>
            <c:manualLayout>
              <c:x val="1.5762633286972649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rgbClr val="FF0000"/>
          </a:solidFill>
          <a:ln>
            <a:noFill/>
          </a:ln>
          <a:effectLst/>
        </c:spPr>
        <c:dLbl>
          <c:idx val="0"/>
          <c:layout>
            <c:manualLayout>
              <c:x val="1.6689847009735744E-2"/>
              <c:y val="-2.676919682807272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rgbClr val="00B0F0"/>
          </a:solidFill>
          <a:ln>
            <a:noFill/>
          </a:ln>
          <a:effectLst/>
        </c:spPr>
        <c:dLbl>
          <c:idx val="0"/>
          <c:layout>
            <c:manualLayout>
              <c:x val="1.6689847009735744E-2"/>
              <c:y val="5.948710406238370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rgbClr val="FF000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15"/>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16"/>
        <c:spPr>
          <a:solidFill>
            <a:srgbClr val="FF000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17"/>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18"/>
        <c:spPr>
          <a:solidFill>
            <a:srgbClr val="FF000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19"/>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20"/>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21"/>
        <c:spPr>
          <a:solidFill>
            <a:srgbClr val="FF000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22"/>
        <c:spPr>
          <a:solidFill>
            <a:srgbClr val="FF000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23"/>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7"/>
        <c:spPr>
          <a:solidFill>
            <a:srgbClr val="FF0000"/>
          </a:solidFill>
          <a:ln>
            <a:noFill/>
          </a:ln>
          <a:effectLst/>
        </c:spPr>
        <c:dLbl>
          <c:idx val="0"/>
          <c:layout>
            <c:manualLayout>
              <c:x val="1.8545830950090308E-2"/>
              <c:y val="-5.9487111359760201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rgbClr val="FF0000"/>
          </a:solidFill>
          <a:ln>
            <a:noFill/>
          </a:ln>
          <a:effectLst/>
        </c:spPr>
        <c:dLbl>
          <c:idx val="0"/>
          <c:layout>
            <c:manualLayout>
              <c:x val="1.6689847009735744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9"/>
        <c:spPr>
          <a:solidFill>
            <a:srgbClr val="FF0000"/>
          </a:solidFill>
          <a:ln>
            <a:noFill/>
          </a:ln>
          <a:effectLst/>
        </c:spPr>
        <c:dLbl>
          <c:idx val="0"/>
          <c:layout>
            <c:manualLayout>
              <c:x val="1.6691905301428191E-2"/>
              <c:y val="5.9407589389710979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0"/>
        <c:spPr>
          <a:solidFill>
            <a:srgbClr val="FF0000"/>
          </a:solidFill>
          <a:ln>
            <a:noFill/>
          </a:ln>
          <a:effectLst/>
        </c:spPr>
        <c:dLbl>
          <c:idx val="0"/>
          <c:layout>
            <c:manualLayout>
              <c:x val="1.6689847009735744E-2"/>
              <c:y val="-5.4529215464368193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1"/>
        <c:spPr>
          <a:solidFill>
            <a:srgbClr val="FF0000"/>
          </a:solidFill>
          <a:ln>
            <a:noFill/>
          </a:ln>
          <a:effectLst/>
        </c:spPr>
        <c:dLbl>
          <c:idx val="0"/>
          <c:layout>
            <c:manualLayout>
              <c:x val="1.6689847009735744E-2"/>
              <c:y val="-2.676919682807272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3"/>
        <c:spPr>
          <a:solidFill>
            <a:srgbClr val="00B0F0"/>
          </a:solidFill>
          <a:ln>
            <a:noFill/>
          </a:ln>
          <a:effectLst/>
        </c:spPr>
        <c:dLbl>
          <c:idx val="0"/>
          <c:layout>
            <c:manualLayout>
              <c:x val="1.6688325871317296E-2"/>
              <c:y val="-1.784613340792806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4"/>
        <c:spPr>
          <a:solidFill>
            <a:srgbClr val="00B0F0"/>
          </a:solidFill>
          <a:ln>
            <a:noFill/>
          </a:ln>
          <a:effectLst/>
        </c:spPr>
        <c:dLbl>
          <c:idx val="0"/>
          <c:layout>
            <c:manualLayout>
              <c:x val="1.6691393954269457E-2"/>
              <c:y val="8.9230667039640298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5"/>
        <c:spPr>
          <a:solidFill>
            <a:srgbClr val="00B0F0"/>
          </a:solidFill>
          <a:ln>
            <a:noFill/>
          </a:ln>
          <a:effectLst/>
        </c:spPr>
        <c:dLbl>
          <c:idx val="0"/>
          <c:layout>
            <c:manualLayout>
              <c:x val="1.483541956420955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6"/>
        <c:spPr>
          <a:solidFill>
            <a:srgbClr val="00B0F0"/>
          </a:solidFill>
          <a:ln>
            <a:noFill/>
          </a:ln>
          <a:effectLst/>
        </c:spPr>
        <c:dLbl>
          <c:idx val="0"/>
          <c:layout>
            <c:manualLayout>
              <c:x val="1.5762633286972649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7"/>
        <c:spPr>
          <a:solidFill>
            <a:srgbClr val="00B0F0"/>
          </a:solidFill>
          <a:ln>
            <a:noFill/>
          </a:ln>
          <a:effectLst/>
        </c:spPr>
        <c:dLbl>
          <c:idx val="0"/>
          <c:layout>
            <c:manualLayout>
              <c:x val="1.6689847009735744E-2"/>
              <c:y val="5.948710406238370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9"/>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0"/>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1"/>
        <c:spPr>
          <a:solidFill>
            <a:srgbClr val="FF0000"/>
          </a:solidFill>
          <a:ln>
            <a:noFill/>
          </a:ln>
          <a:effectLst/>
        </c:spPr>
        <c:dLbl>
          <c:idx val="0"/>
          <c:layout>
            <c:manualLayout>
              <c:x val="1.8545830950090308E-2"/>
              <c:y val="-5.9487111359760201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2"/>
        <c:spPr>
          <a:solidFill>
            <a:srgbClr val="FF0000"/>
          </a:solidFill>
          <a:ln>
            <a:noFill/>
          </a:ln>
          <a:effectLst/>
        </c:spPr>
        <c:dLbl>
          <c:idx val="0"/>
          <c:layout>
            <c:manualLayout>
              <c:x val="1.6689847009735744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3"/>
        <c:spPr>
          <a:solidFill>
            <a:srgbClr val="FF0000"/>
          </a:solidFill>
          <a:ln>
            <a:noFill/>
          </a:ln>
          <a:effectLst/>
        </c:spPr>
        <c:dLbl>
          <c:idx val="0"/>
          <c:layout>
            <c:manualLayout>
              <c:x val="1.6691905301428191E-2"/>
              <c:y val="5.9407589389710979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4"/>
        <c:spPr>
          <a:solidFill>
            <a:srgbClr val="FF0000"/>
          </a:solidFill>
          <a:ln>
            <a:noFill/>
          </a:ln>
          <a:effectLst/>
        </c:spPr>
        <c:dLbl>
          <c:idx val="0"/>
          <c:layout>
            <c:manualLayout>
              <c:x val="1.6689847009735744E-2"/>
              <c:y val="-5.4529215464368193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5"/>
        <c:spPr>
          <a:solidFill>
            <a:srgbClr val="FF0000"/>
          </a:solidFill>
          <a:ln>
            <a:noFill/>
          </a:ln>
          <a:effectLst/>
        </c:spPr>
        <c:dLbl>
          <c:idx val="0"/>
          <c:layout>
            <c:manualLayout>
              <c:x val="1.6689847009735744E-2"/>
              <c:y val="-2.676919682807272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6"/>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7"/>
        <c:spPr>
          <a:solidFill>
            <a:srgbClr val="00B0F0"/>
          </a:solidFill>
          <a:ln>
            <a:noFill/>
          </a:ln>
          <a:effectLst/>
        </c:spPr>
        <c:dLbl>
          <c:idx val="0"/>
          <c:layout>
            <c:manualLayout>
              <c:x val="1.6688325871317296E-2"/>
              <c:y val="-1.784613340792806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8"/>
        <c:spPr>
          <a:solidFill>
            <a:srgbClr val="00B0F0"/>
          </a:solidFill>
          <a:ln>
            <a:noFill/>
          </a:ln>
          <a:effectLst/>
        </c:spPr>
        <c:dLbl>
          <c:idx val="0"/>
          <c:layout>
            <c:manualLayout>
              <c:x val="1.6691393954269457E-2"/>
              <c:y val="8.9230667039640298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9"/>
        <c:spPr>
          <a:solidFill>
            <a:srgbClr val="00B0F0"/>
          </a:solidFill>
          <a:ln>
            <a:noFill/>
          </a:ln>
          <a:effectLst/>
        </c:spPr>
        <c:dLbl>
          <c:idx val="0"/>
          <c:layout>
            <c:manualLayout>
              <c:x val="1.483541956420955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0"/>
        <c:spPr>
          <a:solidFill>
            <a:srgbClr val="00B0F0"/>
          </a:solidFill>
          <a:ln>
            <a:noFill/>
          </a:ln>
          <a:effectLst/>
        </c:spPr>
        <c:dLbl>
          <c:idx val="0"/>
          <c:layout>
            <c:manualLayout>
              <c:x val="1.5762633286972649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1"/>
        <c:spPr>
          <a:solidFill>
            <a:srgbClr val="00B0F0"/>
          </a:solidFill>
          <a:ln>
            <a:noFill/>
          </a:ln>
          <a:effectLst/>
        </c:spPr>
        <c:dLbl>
          <c:idx val="0"/>
          <c:layout>
            <c:manualLayout>
              <c:x val="1.6689847009735744E-2"/>
              <c:y val="5.948710406238370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6.0710493249412523E-2"/>
          <c:y val="3.6564725528060033E-2"/>
          <c:w val="0.83603047402906783"/>
          <c:h val="0.73160621541426762"/>
        </c:manualLayout>
      </c:layout>
      <c:barChart>
        <c:barDir val="col"/>
        <c:grouping val="clustered"/>
        <c:varyColors val="0"/>
        <c:ser>
          <c:idx val="0"/>
          <c:order val="0"/>
          <c:tx>
            <c:strRef>
              <c:f>Top_Car_Model_Count_Cost_Profit!$B$1</c:f>
              <c:strCache>
                <c:ptCount val="1"/>
                <c:pt idx="0">
                  <c:v>Count of Car_Make_Model</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Top_Car_Model_Count_Cost_Profit!$A$2:$A$7</c:f>
              <c:strCache>
                <c:ptCount val="5"/>
                <c:pt idx="0">
                  <c:v>Pontiac Grand Prix</c:v>
                </c:pt>
                <c:pt idx="1">
                  <c:v>Ford Ranger</c:v>
                </c:pt>
                <c:pt idx="2">
                  <c:v>Mercury Grand Marquis</c:v>
                </c:pt>
                <c:pt idx="3">
                  <c:v>Lincoln Town Car</c:v>
                </c:pt>
                <c:pt idx="4">
                  <c:v>Mercury Sable</c:v>
                </c:pt>
              </c:strCache>
            </c:strRef>
          </c:cat>
          <c:val>
            <c:numRef>
              <c:f>Top_Car_Model_Count_Cost_Profit!$B$2:$B$7</c:f>
              <c:numCache>
                <c:formatCode>General</c:formatCode>
                <c:ptCount val="5"/>
                <c:pt idx="0">
                  <c:v>23</c:v>
                </c:pt>
                <c:pt idx="1">
                  <c:v>23</c:v>
                </c:pt>
                <c:pt idx="2">
                  <c:v>23</c:v>
                </c:pt>
                <c:pt idx="3">
                  <c:v>21</c:v>
                </c:pt>
                <c:pt idx="4">
                  <c:v>19</c:v>
                </c:pt>
              </c:numCache>
            </c:numRef>
          </c:val>
          <c:extLst>
            <c:ext xmlns:c16="http://schemas.microsoft.com/office/drawing/2014/chart" uri="{C3380CC4-5D6E-409C-BE32-E72D297353CC}">
              <c16:uniqueId val="{00000000-D5D1-4A3F-BA38-5CFE607164C9}"/>
            </c:ext>
          </c:extLst>
        </c:ser>
        <c:ser>
          <c:idx val="1"/>
          <c:order val="1"/>
          <c:tx>
            <c:strRef>
              <c:f>Top_Car_Model_Count_Cost_Profit!$C$1</c:f>
              <c:strCache>
                <c:ptCount val="1"/>
                <c:pt idx="0">
                  <c:v>Sum of Gross_Revenue</c:v>
                </c:pt>
              </c:strCache>
            </c:strRef>
          </c:tx>
          <c:spPr>
            <a:solidFill>
              <a:srgbClr val="00B050"/>
            </a:solidFill>
            <a:ln>
              <a:noFill/>
            </a:ln>
            <a:effectLst/>
          </c:spPr>
          <c:invertIfNegative val="0"/>
          <c:dLbls>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Top_Car_Model_Count_Cost_Profit!$A$2:$A$7</c:f>
              <c:strCache>
                <c:ptCount val="5"/>
                <c:pt idx="0">
                  <c:v>Pontiac Grand Prix</c:v>
                </c:pt>
                <c:pt idx="1">
                  <c:v>Ford Ranger</c:v>
                </c:pt>
                <c:pt idx="2">
                  <c:v>Mercury Grand Marquis</c:v>
                </c:pt>
                <c:pt idx="3">
                  <c:v>Lincoln Town Car</c:v>
                </c:pt>
                <c:pt idx="4">
                  <c:v>Mercury Sable</c:v>
                </c:pt>
              </c:strCache>
            </c:strRef>
          </c:cat>
          <c:val>
            <c:numRef>
              <c:f>Top_Car_Model_Count_Cost_Profit!$C$2:$C$7</c:f>
              <c:numCache>
                <c:formatCode>"$"#,##0</c:formatCode>
                <c:ptCount val="5"/>
                <c:pt idx="0">
                  <c:v>307612</c:v>
                </c:pt>
                <c:pt idx="1">
                  <c:v>305946</c:v>
                </c:pt>
                <c:pt idx="2">
                  <c:v>307571</c:v>
                </c:pt>
                <c:pt idx="3">
                  <c:v>272552</c:v>
                </c:pt>
                <c:pt idx="4">
                  <c:v>258363</c:v>
                </c:pt>
              </c:numCache>
            </c:numRef>
          </c:val>
          <c:extLst>
            <c:ext xmlns:c16="http://schemas.microsoft.com/office/drawing/2014/chart" uri="{C3380CC4-5D6E-409C-BE32-E72D297353CC}">
              <c16:uniqueId val="{00000001-D5D1-4A3F-BA38-5CFE607164C9}"/>
            </c:ext>
          </c:extLst>
        </c:ser>
        <c:ser>
          <c:idx val="2"/>
          <c:order val="2"/>
          <c:tx>
            <c:strRef>
              <c:f>Top_Car_Model_Count_Cost_Profit!$D$1</c:f>
              <c:strCache>
                <c:ptCount val="1"/>
                <c:pt idx="0">
                  <c:v>Sum of Total_Cost</c:v>
                </c:pt>
              </c:strCache>
            </c:strRef>
          </c:tx>
          <c:spPr>
            <a:solidFill>
              <a:srgbClr val="FF0000"/>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3-D5D1-4A3F-BA38-5CFE607164C9}"/>
              </c:ext>
            </c:extLst>
          </c:dPt>
          <c:dPt>
            <c:idx val="1"/>
            <c:invertIfNegative val="0"/>
            <c:bubble3D val="0"/>
            <c:spPr>
              <a:solidFill>
                <a:srgbClr val="FF0000"/>
              </a:solidFill>
              <a:ln>
                <a:noFill/>
              </a:ln>
              <a:effectLst/>
            </c:spPr>
            <c:extLst>
              <c:ext xmlns:c16="http://schemas.microsoft.com/office/drawing/2014/chart" uri="{C3380CC4-5D6E-409C-BE32-E72D297353CC}">
                <c16:uniqueId val="{00000005-D5D1-4A3F-BA38-5CFE607164C9}"/>
              </c:ext>
            </c:extLst>
          </c:dPt>
          <c:dPt>
            <c:idx val="2"/>
            <c:invertIfNegative val="0"/>
            <c:bubble3D val="0"/>
            <c:spPr>
              <a:solidFill>
                <a:srgbClr val="FF0000"/>
              </a:solidFill>
              <a:ln>
                <a:noFill/>
              </a:ln>
              <a:effectLst/>
            </c:spPr>
            <c:extLst>
              <c:ext xmlns:c16="http://schemas.microsoft.com/office/drawing/2014/chart" uri="{C3380CC4-5D6E-409C-BE32-E72D297353CC}">
                <c16:uniqueId val="{00000007-D5D1-4A3F-BA38-5CFE607164C9}"/>
              </c:ext>
            </c:extLst>
          </c:dPt>
          <c:dPt>
            <c:idx val="3"/>
            <c:invertIfNegative val="0"/>
            <c:bubble3D val="0"/>
            <c:spPr>
              <a:solidFill>
                <a:srgbClr val="FF0000"/>
              </a:solidFill>
              <a:ln>
                <a:noFill/>
              </a:ln>
              <a:effectLst/>
            </c:spPr>
            <c:extLst>
              <c:ext xmlns:c16="http://schemas.microsoft.com/office/drawing/2014/chart" uri="{C3380CC4-5D6E-409C-BE32-E72D297353CC}">
                <c16:uniqueId val="{00000009-D5D1-4A3F-BA38-5CFE607164C9}"/>
              </c:ext>
            </c:extLst>
          </c:dPt>
          <c:dPt>
            <c:idx val="4"/>
            <c:invertIfNegative val="0"/>
            <c:bubble3D val="0"/>
            <c:spPr>
              <a:solidFill>
                <a:srgbClr val="FF0000"/>
              </a:solidFill>
              <a:ln>
                <a:noFill/>
              </a:ln>
              <a:effectLst/>
            </c:spPr>
            <c:extLst>
              <c:ext xmlns:c16="http://schemas.microsoft.com/office/drawing/2014/chart" uri="{C3380CC4-5D6E-409C-BE32-E72D297353CC}">
                <c16:uniqueId val="{0000000B-D5D1-4A3F-BA38-5CFE607164C9}"/>
              </c:ext>
            </c:extLst>
          </c:dPt>
          <c:dLbls>
            <c:dLbl>
              <c:idx val="0"/>
              <c:layout>
                <c:manualLayout>
                  <c:x val="1.8545830950090308E-2"/>
                  <c:y val="-5.9487111359760201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5D1-4A3F-BA38-5CFE607164C9}"/>
                </c:ext>
              </c:extLst>
            </c:dLbl>
            <c:dLbl>
              <c:idx val="1"/>
              <c:layout>
                <c:manualLayout>
                  <c:x val="1.6689847009735744E-2"/>
                  <c:y val="-2.9743552031191852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5D1-4A3F-BA38-5CFE607164C9}"/>
                </c:ext>
              </c:extLst>
            </c:dLbl>
            <c:dLbl>
              <c:idx val="2"/>
              <c:layout>
                <c:manualLayout>
                  <c:x val="1.6691905301428191E-2"/>
                  <c:y val="5.9407589389710979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5D1-4A3F-BA38-5CFE607164C9}"/>
                </c:ext>
              </c:extLst>
            </c:dLbl>
            <c:dLbl>
              <c:idx val="3"/>
              <c:layout>
                <c:manualLayout>
                  <c:x val="1.6689847009735744E-2"/>
                  <c:y val="-5.4529215464368193E-1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D5D1-4A3F-BA38-5CFE607164C9}"/>
                </c:ext>
              </c:extLst>
            </c:dLbl>
            <c:dLbl>
              <c:idx val="4"/>
              <c:layout>
                <c:manualLayout>
                  <c:x val="1.6689847009735744E-2"/>
                  <c:y val="-2.676919682807272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D5D1-4A3F-BA38-5CFE607164C9}"/>
                </c:ext>
              </c:extLst>
            </c:dLbl>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Top_Car_Model_Count_Cost_Profit!$A$2:$A$7</c:f>
              <c:strCache>
                <c:ptCount val="5"/>
                <c:pt idx="0">
                  <c:v>Pontiac Grand Prix</c:v>
                </c:pt>
                <c:pt idx="1">
                  <c:v>Ford Ranger</c:v>
                </c:pt>
                <c:pt idx="2">
                  <c:v>Mercury Grand Marquis</c:v>
                </c:pt>
                <c:pt idx="3">
                  <c:v>Lincoln Town Car</c:v>
                </c:pt>
                <c:pt idx="4">
                  <c:v>Mercury Sable</c:v>
                </c:pt>
              </c:strCache>
            </c:strRef>
          </c:cat>
          <c:val>
            <c:numRef>
              <c:f>Top_Car_Model_Count_Cost_Profit!$D$2:$D$7</c:f>
              <c:numCache>
                <c:formatCode>"$"#,##0</c:formatCode>
                <c:ptCount val="5"/>
                <c:pt idx="0">
                  <c:v>168863.63999999998</c:v>
                </c:pt>
                <c:pt idx="1">
                  <c:v>174951.81000000003</c:v>
                </c:pt>
                <c:pt idx="2">
                  <c:v>178179.32</c:v>
                </c:pt>
                <c:pt idx="3">
                  <c:v>150397.61000000002</c:v>
                </c:pt>
                <c:pt idx="4">
                  <c:v>136823.28</c:v>
                </c:pt>
              </c:numCache>
            </c:numRef>
          </c:val>
          <c:extLst>
            <c:ext xmlns:c16="http://schemas.microsoft.com/office/drawing/2014/chart" uri="{C3380CC4-5D6E-409C-BE32-E72D297353CC}">
              <c16:uniqueId val="{0000000C-D5D1-4A3F-BA38-5CFE607164C9}"/>
            </c:ext>
          </c:extLst>
        </c:ser>
        <c:ser>
          <c:idx val="3"/>
          <c:order val="3"/>
          <c:tx>
            <c:strRef>
              <c:f>Top_Car_Model_Count_Cost_Profit!$E$1</c:f>
              <c:strCache>
                <c:ptCount val="1"/>
                <c:pt idx="0">
                  <c:v>Sum of Net_Profit</c:v>
                </c:pt>
              </c:strCache>
            </c:strRef>
          </c:tx>
          <c:spPr>
            <a:solidFill>
              <a:srgbClr val="00B0F0"/>
            </a:solidFill>
            <a:ln>
              <a:noFill/>
            </a:ln>
            <a:effectLst/>
          </c:spPr>
          <c:invertIfNegative val="0"/>
          <c:dPt>
            <c:idx val="0"/>
            <c:invertIfNegative val="0"/>
            <c:bubble3D val="0"/>
            <c:spPr>
              <a:solidFill>
                <a:srgbClr val="00B0F0"/>
              </a:solidFill>
              <a:ln>
                <a:noFill/>
              </a:ln>
              <a:effectLst/>
            </c:spPr>
            <c:extLst>
              <c:ext xmlns:c16="http://schemas.microsoft.com/office/drawing/2014/chart" uri="{C3380CC4-5D6E-409C-BE32-E72D297353CC}">
                <c16:uniqueId val="{0000000E-D5D1-4A3F-BA38-5CFE607164C9}"/>
              </c:ext>
            </c:extLst>
          </c:dPt>
          <c:dPt>
            <c:idx val="1"/>
            <c:invertIfNegative val="0"/>
            <c:bubble3D val="0"/>
            <c:spPr>
              <a:solidFill>
                <a:srgbClr val="00B0F0"/>
              </a:solidFill>
              <a:ln>
                <a:noFill/>
              </a:ln>
              <a:effectLst/>
            </c:spPr>
            <c:extLst>
              <c:ext xmlns:c16="http://schemas.microsoft.com/office/drawing/2014/chart" uri="{C3380CC4-5D6E-409C-BE32-E72D297353CC}">
                <c16:uniqueId val="{00000010-D5D1-4A3F-BA38-5CFE607164C9}"/>
              </c:ext>
            </c:extLst>
          </c:dPt>
          <c:dPt>
            <c:idx val="2"/>
            <c:invertIfNegative val="0"/>
            <c:bubble3D val="0"/>
            <c:spPr>
              <a:solidFill>
                <a:srgbClr val="00B0F0"/>
              </a:solidFill>
              <a:ln>
                <a:noFill/>
              </a:ln>
              <a:effectLst/>
            </c:spPr>
            <c:extLst>
              <c:ext xmlns:c16="http://schemas.microsoft.com/office/drawing/2014/chart" uri="{C3380CC4-5D6E-409C-BE32-E72D297353CC}">
                <c16:uniqueId val="{00000012-D5D1-4A3F-BA38-5CFE607164C9}"/>
              </c:ext>
            </c:extLst>
          </c:dPt>
          <c:dPt>
            <c:idx val="3"/>
            <c:invertIfNegative val="0"/>
            <c:bubble3D val="0"/>
            <c:spPr>
              <a:solidFill>
                <a:srgbClr val="00B0F0"/>
              </a:solidFill>
              <a:ln>
                <a:noFill/>
              </a:ln>
              <a:effectLst/>
            </c:spPr>
            <c:extLst>
              <c:ext xmlns:c16="http://schemas.microsoft.com/office/drawing/2014/chart" uri="{C3380CC4-5D6E-409C-BE32-E72D297353CC}">
                <c16:uniqueId val="{00000014-D5D1-4A3F-BA38-5CFE607164C9}"/>
              </c:ext>
            </c:extLst>
          </c:dPt>
          <c:dPt>
            <c:idx val="4"/>
            <c:invertIfNegative val="0"/>
            <c:bubble3D val="0"/>
            <c:spPr>
              <a:solidFill>
                <a:srgbClr val="00B0F0"/>
              </a:solidFill>
              <a:ln>
                <a:noFill/>
              </a:ln>
              <a:effectLst/>
            </c:spPr>
            <c:extLst>
              <c:ext xmlns:c16="http://schemas.microsoft.com/office/drawing/2014/chart" uri="{C3380CC4-5D6E-409C-BE32-E72D297353CC}">
                <c16:uniqueId val="{00000016-D5D1-4A3F-BA38-5CFE607164C9}"/>
              </c:ext>
            </c:extLst>
          </c:dPt>
          <c:dLbls>
            <c:dLbl>
              <c:idx val="0"/>
              <c:layout>
                <c:manualLayout>
                  <c:x val="1.6688325871317296E-2"/>
                  <c:y val="-1.78461334079280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D5D1-4A3F-BA38-5CFE607164C9}"/>
                </c:ext>
              </c:extLst>
            </c:dLbl>
            <c:dLbl>
              <c:idx val="1"/>
              <c:layout>
                <c:manualLayout>
                  <c:x val="1.6691393954269457E-2"/>
                  <c:y val="8.9230667039640298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0-D5D1-4A3F-BA38-5CFE607164C9}"/>
                </c:ext>
              </c:extLst>
            </c:dLbl>
            <c:dLbl>
              <c:idx val="2"/>
              <c:layout>
                <c:manualLayout>
                  <c:x val="1.7546303174367357E-2"/>
                  <c:y val="2.9743584987826288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D5D1-4A3F-BA38-5CFE607164C9}"/>
                </c:ext>
              </c:extLst>
            </c:dLbl>
            <c:dLbl>
              <c:idx val="3"/>
              <c:layout>
                <c:manualLayout>
                  <c:x val="1.5762633286972649E-2"/>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4-D5D1-4A3F-BA38-5CFE607164C9}"/>
                </c:ext>
              </c:extLst>
            </c:dLbl>
            <c:dLbl>
              <c:idx val="4"/>
              <c:layout>
                <c:manualLayout>
                  <c:x val="1.6689847009735744E-2"/>
                  <c:y val="5.9487104062383705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6-D5D1-4A3F-BA38-5CFE607164C9}"/>
                </c:ext>
              </c:extLst>
            </c:dLbl>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Top_Car_Model_Count_Cost_Profit!$A$2:$A$7</c:f>
              <c:strCache>
                <c:ptCount val="5"/>
                <c:pt idx="0">
                  <c:v>Pontiac Grand Prix</c:v>
                </c:pt>
                <c:pt idx="1">
                  <c:v>Ford Ranger</c:v>
                </c:pt>
                <c:pt idx="2">
                  <c:v>Mercury Grand Marquis</c:v>
                </c:pt>
                <c:pt idx="3">
                  <c:v>Lincoln Town Car</c:v>
                </c:pt>
                <c:pt idx="4">
                  <c:v>Mercury Sable</c:v>
                </c:pt>
              </c:strCache>
            </c:strRef>
          </c:cat>
          <c:val>
            <c:numRef>
              <c:f>Top_Car_Model_Count_Cost_Profit!$E$2:$E$7</c:f>
              <c:numCache>
                <c:formatCode>"$"#,##0</c:formatCode>
                <c:ptCount val="5"/>
                <c:pt idx="0">
                  <c:v>138748.36000000002</c:v>
                </c:pt>
                <c:pt idx="1">
                  <c:v>130994.19000000002</c:v>
                </c:pt>
                <c:pt idx="2">
                  <c:v>129391.68000000001</c:v>
                </c:pt>
                <c:pt idx="3">
                  <c:v>122154.39000000001</c:v>
                </c:pt>
                <c:pt idx="4">
                  <c:v>121539.72</c:v>
                </c:pt>
              </c:numCache>
            </c:numRef>
          </c:val>
          <c:extLst>
            <c:ext xmlns:c16="http://schemas.microsoft.com/office/drawing/2014/chart" uri="{C3380CC4-5D6E-409C-BE32-E72D297353CC}">
              <c16:uniqueId val="{00000017-D5D1-4A3F-BA38-5CFE607164C9}"/>
            </c:ext>
          </c:extLst>
        </c:ser>
        <c:dLbls>
          <c:dLblPos val="outEnd"/>
          <c:showLegendKey val="0"/>
          <c:showVal val="1"/>
          <c:showCatName val="0"/>
          <c:showSerName val="0"/>
          <c:showPercent val="0"/>
          <c:showBubbleSize val="0"/>
        </c:dLbls>
        <c:gapWidth val="219"/>
        <c:overlap val="-27"/>
        <c:axId val="496078096"/>
        <c:axId val="496076848"/>
      </c:barChart>
      <c:catAx>
        <c:axId val="496078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496076848"/>
        <c:crosses val="autoZero"/>
        <c:auto val="1"/>
        <c:lblAlgn val="ctr"/>
        <c:lblOffset val="100"/>
        <c:noMultiLvlLbl val="0"/>
      </c:catAx>
      <c:valAx>
        <c:axId val="496076848"/>
        <c:scaling>
          <c:orientation val="minMax"/>
        </c:scaling>
        <c:delete val="0"/>
        <c:axPos val="l"/>
        <c:majorGridlines>
          <c:spPr>
            <a:ln w="9525" cap="flat" cmpd="sng" algn="ctr">
              <a:solidFill>
                <a:schemeClr val="tx1">
                  <a:lumMod val="15000"/>
                  <a:lumOff val="85000"/>
                </a:schemeClr>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496078096"/>
        <c:crosses val="autoZero"/>
        <c:crossBetween val="between"/>
      </c:valAx>
      <c:spPr>
        <a:noFill/>
        <a:ln>
          <a:noFill/>
        </a:ln>
        <a:effectLst/>
      </c:spPr>
    </c:plotArea>
    <c:legend>
      <c:legendPos val="r"/>
      <c:layout>
        <c:manualLayout>
          <c:xMode val="edge"/>
          <c:yMode val="edge"/>
          <c:x val="9.1690616584442868E-4"/>
          <c:y val="0.89781846888254924"/>
          <c:w val="0.79527665783806956"/>
          <c:h val="6.8410992922643368E-2"/>
        </c:manualLayout>
      </c:layout>
      <c:overlay val="0"/>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000">
          <a:solidFill>
            <a:schemeClr val="tx1"/>
          </a:solidFill>
          <a:latin typeface="Arial" panose="020B0604020202020204" pitchFamily="34" charset="0"/>
          <a:cs typeface="Arial" panose="020B0604020202020204" pitchFamily="34" charset="0"/>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[Chris Ford Capstone Project Main Version II.xlsx]Low_Car_Model_Count_Cost_Profit!PivotTable6</c:name>
    <c:fmtId val="4"/>
  </c:pivotSource>
  <c:chart>
    <c:autoTitleDeleted val="0"/>
    <c:pivotFmts>
      <c:pivotFmt>
        <c:idx val="0"/>
        <c:spPr>
          <a:solidFill>
            <a:srgbClr val="00B0F0"/>
          </a:solidFill>
          <a:ln>
            <a:noFill/>
          </a:ln>
          <a:effectLst/>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0000"/>
          </a:solidFill>
          <a:ln>
            <a:noFill/>
          </a:ln>
          <a:effectLst/>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6">
              <a:lumMod val="75000"/>
            </a:schemeClr>
          </a:solidFill>
          <a:ln>
            <a:noFill/>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0000"/>
          </a:solidFill>
          <a:ln>
            <a:noFill/>
          </a:ln>
          <a:effectLst/>
        </c:spPr>
        <c:dLbl>
          <c:idx val="0"/>
          <c:layout>
            <c:manualLayout>
              <c:x val="1.6691905301428191E-2"/>
              <c:y val="5.9407589389710979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FF0000"/>
          </a:solidFill>
          <a:ln>
            <a:noFill/>
          </a:ln>
          <a:effectLst/>
        </c:spPr>
        <c:dLbl>
          <c:idx val="0"/>
          <c:layout>
            <c:manualLayout>
              <c:x val="1.6689847009735744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FF0000"/>
          </a:solidFill>
          <a:ln>
            <a:noFill/>
          </a:ln>
          <a:effectLst/>
        </c:spPr>
        <c:dLbl>
          <c:idx val="0"/>
          <c:layout>
            <c:manualLayout>
              <c:x val="1.8545830950090308E-2"/>
              <c:y val="-5.9487111359760201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rgbClr val="00B0F0"/>
          </a:solidFill>
          <a:ln>
            <a:noFill/>
          </a:ln>
          <a:effectLst/>
        </c:spPr>
        <c:dLbl>
          <c:idx val="0"/>
          <c:layout>
            <c:manualLayout>
              <c:x val="1.6688325871317296E-2"/>
              <c:y val="-1.784613340792806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rgbClr val="00B0F0"/>
          </a:solidFill>
          <a:ln>
            <a:noFill/>
          </a:ln>
          <a:effectLst/>
        </c:spPr>
        <c:dLbl>
          <c:idx val="0"/>
          <c:layout>
            <c:manualLayout>
              <c:x val="1.6691393954269457E-2"/>
              <c:y val="8.9230667039640298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rgbClr val="00B0F0"/>
          </a:solidFill>
          <a:ln>
            <a:noFill/>
          </a:ln>
          <a:effectLst/>
        </c:spPr>
        <c:dLbl>
          <c:idx val="0"/>
          <c:layout>
            <c:manualLayout>
              <c:x val="1.483541956420955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rgbClr val="FF0000"/>
          </a:solidFill>
          <a:ln>
            <a:noFill/>
          </a:ln>
          <a:effectLst/>
        </c:spPr>
        <c:dLbl>
          <c:idx val="0"/>
          <c:layout>
            <c:manualLayout>
              <c:x val="1.6689847009735744E-2"/>
              <c:y val="-5.4529215464368193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rgbClr val="00B0F0"/>
          </a:solidFill>
          <a:ln>
            <a:noFill/>
          </a:ln>
          <a:effectLst/>
        </c:spPr>
        <c:dLbl>
          <c:idx val="0"/>
          <c:layout>
            <c:manualLayout>
              <c:x val="1.5762633286972649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rgbClr val="FF0000"/>
          </a:solidFill>
          <a:ln>
            <a:noFill/>
          </a:ln>
          <a:effectLst/>
        </c:spPr>
        <c:dLbl>
          <c:idx val="0"/>
          <c:layout>
            <c:manualLayout>
              <c:x val="1.6689847009735744E-2"/>
              <c:y val="-2.676919682807272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rgbClr val="00B0F0"/>
          </a:solidFill>
          <a:ln>
            <a:noFill/>
          </a:ln>
          <a:effectLst/>
        </c:spPr>
        <c:dLbl>
          <c:idx val="0"/>
          <c:layout>
            <c:manualLayout>
              <c:x val="1.6689847009735744E-2"/>
              <c:y val="5.948710406238370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rgbClr val="FF0000"/>
          </a:solidFill>
          <a:ln>
            <a:noFill/>
          </a:ln>
          <a:effectLst/>
        </c:spPr>
        <c:dLbl>
          <c:idx val="0"/>
          <c:layout>
            <c:manualLayout>
              <c:x val="1.5762633286972649E-2"/>
              <c:y val="-2.6769196828072668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rgbClr val="00B0F0"/>
          </a:solidFill>
          <a:ln>
            <a:noFill/>
          </a:ln>
          <a:effectLst/>
        </c:spPr>
        <c:dLbl>
          <c:idx val="0"/>
          <c:layout>
            <c:manualLayout>
              <c:x val="1.5762633286972579E-2"/>
              <c:y val="5.948710406238370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rgbClr val="FF0000"/>
          </a:solidFill>
          <a:ln>
            <a:noFill/>
          </a:ln>
          <a:effectLst/>
        </c:spPr>
        <c:dLbl>
          <c:idx val="0"/>
          <c:layout>
            <c:manualLayout>
              <c:x val="2.2257261677525488E-2"/>
              <c:y val="-2.0820488975916124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rgbClr val="00B0F0"/>
          </a:solidFill>
          <a:ln>
            <a:noFill/>
          </a:ln>
          <a:effectLst/>
        </c:spPr>
        <c:dLbl>
          <c:idx val="0"/>
          <c:layout>
            <c:manualLayout>
              <c:x val="1.761706073249884E-2"/>
              <c:y val="5.948710406238370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8"/>
        <c:spPr>
          <a:solidFill>
            <a:srgbClr val="FF0000"/>
          </a:solidFill>
          <a:ln>
            <a:noFill/>
          </a:ln>
          <a:effectLst/>
        </c:spPr>
        <c:dLbl>
          <c:idx val="0"/>
          <c:layout>
            <c:manualLayout>
              <c:x val="1.8548351161086774E-2"/>
              <c:y val="-6.2399837400960063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6.8243953502472351E-2"/>
                  <c:h val="6.5363551058250299E-2"/>
                </c:manualLayout>
              </c15:layout>
            </c:ext>
          </c:extLst>
        </c:dLbl>
      </c:pivotFmt>
      <c:pivotFmt>
        <c:idx val="19"/>
        <c:spPr>
          <a:solidFill>
            <a:srgbClr val="00B0F0"/>
          </a:solidFill>
          <a:ln>
            <a:noFill/>
          </a:ln>
          <a:effectLst/>
        </c:spPr>
        <c:dLbl>
          <c:idx val="0"/>
          <c:layout>
            <c:manualLayout>
              <c:x val="1.5762633286972649E-2"/>
              <c:y val="2.974355203119076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0"/>
        <c:spPr>
          <a:solidFill>
            <a:srgbClr val="00B0F0"/>
          </a:solidFill>
          <a:ln>
            <a:noFill/>
          </a:ln>
          <a:effectLst/>
        </c:spPr>
        <c:dLbl>
          <c:idx val="0"/>
          <c:layout>
            <c:manualLayout>
              <c:x val="1.7153724835327951E-2"/>
              <c:y val="2.5250330483951998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7.1027143037679707E-2"/>
                  <c:h val="8.6140302950639305E-2"/>
                </c:manualLayout>
              </c15:layout>
            </c:ext>
          </c:extLst>
        </c:dLbl>
      </c:pivotFmt>
      <c:pivotFmt>
        <c:idx val="21"/>
        <c:spPr>
          <a:solidFill>
            <a:srgbClr val="FF0000"/>
          </a:solidFill>
          <a:ln>
            <a:noFill/>
          </a:ln>
          <a:effectLst/>
        </c:spPr>
        <c:dLbl>
          <c:idx val="0"/>
          <c:layout>
            <c:manualLayout>
              <c:x val="1.3908205841446454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rgbClr val="FF0000"/>
          </a:solidFill>
          <a:ln>
            <a:noFill/>
          </a:ln>
          <a:effectLst/>
        </c:spPr>
        <c:dLbl>
          <c:idx val="0"/>
          <c:layout>
            <c:manualLayout>
              <c:x val="1.298099211868322E-2"/>
              <c:y val="-1.0905843092873639E-16"/>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rgbClr val="00B0F0"/>
          </a:solidFill>
          <a:ln>
            <a:noFill/>
          </a:ln>
          <a:effectLst/>
        </c:spPr>
        <c:dLbl>
          <c:idx val="0"/>
          <c:layout>
            <c:manualLayout>
              <c:x val="1.5762633286972649E-2"/>
              <c:y val="-1.0905843092873639E-16"/>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7"/>
        <c:dLbl>
          <c:idx val="0"/>
          <c:layout>
            <c:manualLayout>
              <c:x val="1.8545830950090308E-2"/>
              <c:y val="-5.9487111359760201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8"/>
        <c:dLbl>
          <c:idx val="0"/>
          <c:layout>
            <c:manualLayout>
              <c:x val="1.6689847009735744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9"/>
        <c:dLbl>
          <c:idx val="0"/>
          <c:layout>
            <c:manualLayout>
              <c:x val="1.6691905301428191E-2"/>
              <c:y val="5.9407589389710979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0"/>
        <c:dLbl>
          <c:idx val="0"/>
          <c:layout>
            <c:manualLayout>
              <c:x val="1.6689847009735744E-2"/>
              <c:y val="-5.4529215464368193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1"/>
        <c:dLbl>
          <c:idx val="0"/>
          <c:layout>
            <c:manualLayout>
              <c:x val="1.6689847009735744E-2"/>
              <c:y val="-2.676919682807272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2"/>
        <c:dLbl>
          <c:idx val="0"/>
          <c:layout>
            <c:manualLayout>
              <c:x val="1.5762633286972649E-2"/>
              <c:y val="-2.6769196828072668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3"/>
        <c:dLbl>
          <c:idx val="0"/>
          <c:layout>
            <c:manualLayout>
              <c:x val="2.2257261677525488E-2"/>
              <c:y val="-2.0820488975916124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4"/>
        <c:dLbl>
          <c:idx val="0"/>
          <c:layout>
            <c:manualLayout>
              <c:x val="1.8548351161086774E-2"/>
              <c:y val="-6.2399837400960063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6.8243953502472351E-2"/>
                  <c:h val="6.5363551058250299E-2"/>
                </c:manualLayout>
              </c15:layout>
            </c:ext>
          </c:extLst>
        </c:dLbl>
      </c:pivotFmt>
      <c:pivotFmt>
        <c:idx val="35"/>
        <c:dLbl>
          <c:idx val="0"/>
          <c:layout>
            <c:manualLayout>
              <c:x val="1.3908205841446454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6"/>
        <c:dLbl>
          <c:idx val="0"/>
          <c:layout>
            <c:manualLayout>
              <c:x val="1.298099211868322E-2"/>
              <c:y val="-1.0905843092873639E-16"/>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7"/>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8"/>
        <c:dLbl>
          <c:idx val="0"/>
          <c:layout>
            <c:manualLayout>
              <c:x val="1.6688325871317296E-2"/>
              <c:y val="-1.784613340792806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9"/>
        <c:dLbl>
          <c:idx val="0"/>
          <c:layout>
            <c:manualLayout>
              <c:x val="1.6691393954269457E-2"/>
              <c:y val="8.9230667039640298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0"/>
        <c:dLbl>
          <c:idx val="0"/>
          <c:layout>
            <c:manualLayout>
              <c:x val="1.483541956420955E-2"/>
              <c:y val="2.9743552031191852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1"/>
        <c:dLbl>
          <c:idx val="0"/>
          <c:layout>
            <c:manualLayout>
              <c:x val="1.5762633286972649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2"/>
        <c:dLbl>
          <c:idx val="0"/>
          <c:layout>
            <c:manualLayout>
              <c:x val="1.6689847009735744E-2"/>
              <c:y val="5.948710406238370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3"/>
        <c:dLbl>
          <c:idx val="0"/>
          <c:layout>
            <c:manualLayout>
              <c:x val="1.5762633286972579E-2"/>
              <c:y val="5.948710406238370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4"/>
        <c:dLbl>
          <c:idx val="0"/>
          <c:layout>
            <c:manualLayout>
              <c:x val="1.761706073249884E-2"/>
              <c:y val="5.948710406238370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5"/>
        <c:dLbl>
          <c:idx val="0"/>
          <c:layout>
            <c:manualLayout>
              <c:x val="1.5762633286972649E-2"/>
              <c:y val="2.974355203119076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6"/>
        <c:dLbl>
          <c:idx val="0"/>
          <c:layout>
            <c:manualLayout>
              <c:x val="1.7153724835327951E-2"/>
              <c:y val="2.5250330483951998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7.1027143037679707E-2"/>
                  <c:h val="8.6140302950639305E-2"/>
                </c:manualLayout>
              </c15:layout>
            </c:ext>
          </c:extLst>
        </c:dLbl>
      </c:pivotFmt>
      <c:pivotFmt>
        <c:idx val="47"/>
        <c:dLbl>
          <c:idx val="0"/>
          <c:layout>
            <c:manualLayout>
              <c:x val="1.5762633286972649E-2"/>
              <c:y val="-1.0905843092873639E-16"/>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8"/>
        <c:spPr>
          <a:solidFill>
            <a:srgbClr val="00B0F0"/>
          </a:solidFill>
          <a:ln>
            <a:noFill/>
          </a:ln>
          <a:effectLst/>
        </c:spPr>
        <c:dLbl>
          <c:idx val="0"/>
          <c:layout>
            <c:manualLayout>
              <c:x val="-2.4597002734860221E-2"/>
              <c:y val="4.433963618222931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9"/>
        <c:spPr>
          <a:solidFill>
            <a:schemeClr val="accent6">
              <a:lumMod val="75000"/>
            </a:schemeClr>
          </a:solidFill>
          <a:ln>
            <a:noFill/>
          </a:ln>
          <a:effectLst/>
        </c:spPr>
        <c:dLbl>
          <c:idx val="0"/>
          <c:layout>
            <c:manualLayout>
              <c:x val="-1.0541572600654379E-2"/>
              <c:y val="-4.926626242469968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0"/>
        <c:spPr>
          <a:solidFill>
            <a:schemeClr val="accent6">
              <a:lumMod val="75000"/>
            </a:schemeClr>
          </a:solidFill>
          <a:ln>
            <a:noFill/>
          </a:ln>
          <a:effectLst/>
        </c:spPr>
        <c:dLbl>
          <c:idx val="0"/>
          <c:layout>
            <c:manualLayout>
              <c:x val="-1.0541572600654379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1"/>
        <c:spPr>
          <a:solidFill>
            <a:schemeClr val="accent6">
              <a:lumMod val="75000"/>
            </a:schemeClr>
          </a:solidFill>
          <a:ln>
            <a:noFill/>
          </a:ln>
          <a:effectLst/>
        </c:spPr>
        <c:dLbl>
          <c:idx val="0"/>
          <c:layout>
            <c:manualLayout>
              <c:x val="-1.054157260065451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2"/>
        <c:spPr>
          <a:solidFill>
            <a:schemeClr val="accent6">
              <a:lumMod val="75000"/>
            </a:schemeClr>
          </a:solidFill>
          <a:ln>
            <a:noFill/>
          </a:ln>
          <a:effectLst/>
        </c:spPr>
        <c:dLbl>
          <c:idx val="0"/>
          <c:layout>
            <c:manualLayout>
              <c:x val="-2.1083145201308759E-2"/>
              <c:y val="4.18763230609943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3"/>
        <c:spPr>
          <a:solidFill>
            <a:srgbClr val="FF0000"/>
          </a:solidFill>
          <a:ln>
            <a:noFill/>
          </a:ln>
          <a:effectLst/>
        </c:spPr>
        <c:dLbl>
          <c:idx val="0"/>
          <c:layout>
            <c:manualLayout>
              <c:x val="1.229850136742998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4"/>
        <c:spPr>
          <a:solidFill>
            <a:schemeClr val="accent6">
              <a:lumMod val="75000"/>
            </a:schemeClr>
          </a:solidFill>
          <a:ln>
            <a:noFill/>
          </a:ln>
          <a:effectLst/>
        </c:spPr>
        <c:dLbl>
          <c:idx val="0"/>
          <c:layout>
            <c:manualLayout>
              <c:x val="-8.7846438338786501E-3"/>
              <c:y val="-2.4633131212349617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5"/>
        <c:spPr>
          <a:solidFill>
            <a:srgbClr val="FF0000"/>
          </a:solidFill>
          <a:ln>
            <a:noFill/>
          </a:ln>
          <a:effectLst/>
        </c:spPr>
        <c:dLbl>
          <c:idx val="0"/>
          <c:layout>
            <c:manualLayout>
              <c:x val="1.1420036984042245E-2"/>
              <c:y val="2.4633131212349617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6"/>
        <c:spPr>
          <a:solidFill>
            <a:schemeClr val="accent6">
              <a:lumMod val="75000"/>
            </a:schemeClr>
          </a:solidFill>
          <a:ln>
            <a:noFill/>
          </a:ln>
          <a:effectLst/>
        </c:spPr>
        <c:dLbl>
          <c:idx val="0"/>
          <c:layout>
            <c:manualLayout>
              <c:x val="-6.1492506837151194E-3"/>
              <c:y val="-4.5160218861272338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7"/>
        <c:spPr>
          <a:solidFill>
            <a:srgbClr val="FF0000"/>
          </a:solidFill>
          <a:ln>
            <a:noFill/>
          </a:ln>
          <a:effectLst/>
        </c:spPr>
        <c:dLbl>
          <c:idx val="0"/>
          <c:layout>
            <c:manualLayout>
              <c:x val="9.6631082172665157E-3"/>
              <c:y val="-4.5160218861272338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8"/>
        <c:spPr>
          <a:solidFill>
            <a:schemeClr val="accent6">
              <a:lumMod val="75000"/>
            </a:schemeClr>
          </a:solidFill>
          <a:ln>
            <a:noFill/>
          </a:ln>
          <a:effectLst/>
        </c:spPr>
        <c:dLbl>
          <c:idx val="0"/>
          <c:layout>
            <c:manualLayout>
              <c:x val="-1.0541572600654444E-2"/>
              <c:y val="7.3899393637048847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9"/>
        <c:spPr>
          <a:solidFill>
            <a:srgbClr val="FF0000"/>
          </a:solidFill>
          <a:ln>
            <a:noFill/>
          </a:ln>
          <a:effectLst/>
        </c:spPr>
        <c:dLbl>
          <c:idx val="0"/>
          <c:layout>
            <c:manualLayout>
              <c:x val="2.1083145201308759E-2"/>
              <c:y val="3.6949696818524426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0"/>
        <c:spPr>
          <a:solidFill>
            <a:schemeClr val="accent6">
              <a:lumMod val="75000"/>
            </a:schemeClr>
          </a:solidFill>
          <a:ln>
            <a:noFill/>
          </a:ln>
          <a:effectLst/>
        </c:spPr>
        <c:dLbl>
          <c:idx val="0"/>
          <c:layout>
            <c:manualLayout>
              <c:x val="-2.1083145201308759E-2"/>
              <c:y val="4.1876323060994348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1"/>
        <c:spPr>
          <a:solidFill>
            <a:schemeClr val="accent6">
              <a:lumMod val="75000"/>
            </a:schemeClr>
          </a:solidFill>
          <a:ln>
            <a:noFill/>
          </a:ln>
          <a:effectLst/>
        </c:spPr>
        <c:dLbl>
          <c:idx val="0"/>
          <c:layout>
            <c:manualLayout>
              <c:x val="-2.3718538351472356E-2"/>
              <c:y val="4.1876323060994369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2"/>
        <c:spPr>
          <a:solidFill>
            <a:srgbClr val="FF0000"/>
          </a:solidFill>
          <a:ln>
            <a:noFill/>
          </a:ln>
          <a:effectLst/>
        </c:spPr>
        <c:dLbl>
          <c:idx val="0"/>
          <c:layout>
            <c:manualLayout>
              <c:x val="7.9061794504907846E-3"/>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3"/>
        <c:spPr>
          <a:solidFill>
            <a:srgbClr val="FF0000"/>
          </a:solidFill>
          <a:ln>
            <a:noFill/>
          </a:ln>
          <a:effectLst/>
        </c:spPr>
        <c:dLbl>
          <c:idx val="0"/>
          <c:layout>
            <c:manualLayout>
              <c:x val="8.7846438338786501E-3"/>
              <c:y val="4.9266262424699234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4"/>
        <c:spPr>
          <a:solidFill>
            <a:srgbClr val="00B0F0"/>
          </a:solidFill>
          <a:ln>
            <a:noFill/>
          </a:ln>
          <a:effectLst/>
        </c:spPr>
        <c:dLbl>
          <c:idx val="0"/>
          <c:layout>
            <c:manualLayout>
              <c:x val="7.0277150671029199E-3"/>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5"/>
        <c:spPr>
          <a:solidFill>
            <a:srgbClr val="00B0F0"/>
          </a:solidFill>
          <a:ln>
            <a:noFill/>
          </a:ln>
          <a:effectLst/>
        </c:spPr>
        <c:dLbl>
          <c:idx val="0"/>
          <c:layout>
            <c:manualLayout>
              <c:x val="4.3923219169393251E-3"/>
              <c:y val="-9.0320437722544676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6"/>
        <c:spPr>
          <a:solidFill>
            <a:srgbClr val="00B0F0"/>
          </a:solidFill>
          <a:ln>
            <a:noFill/>
          </a:ln>
          <a:effectLst/>
        </c:spPr>
        <c:dLbl>
          <c:idx val="0"/>
          <c:layout>
            <c:manualLayout>
              <c:x val="5.2707863003271897E-3"/>
              <c:y val="-9.0320437722544676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7"/>
        <c:spPr>
          <a:solidFill>
            <a:srgbClr val="00B0F0"/>
          </a:solidFill>
          <a:ln>
            <a:noFill/>
          </a:ln>
          <a:effectLst/>
        </c:spPr>
        <c:dLbl>
          <c:idx val="0"/>
          <c:layout>
            <c:manualLayout>
              <c:x val="5.2707863003271255E-3"/>
              <c:y val="-4.9266262424700136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8"/>
        <c:spPr>
          <a:solidFill>
            <a:srgbClr val="00B0F0"/>
          </a:solidFill>
          <a:ln>
            <a:noFill/>
          </a:ln>
          <a:effectLst/>
        </c:spPr>
        <c:dLbl>
          <c:idx val="0"/>
          <c:layout>
            <c:manualLayout>
              <c:x val="6.1492506837150553E-3"/>
              <c:y val="2.463313121234871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9"/>
        <c:spPr>
          <a:solidFill>
            <a:srgbClr val="00B0F0"/>
          </a:solidFill>
          <a:ln>
            <a:noFill/>
          </a:ln>
          <a:effectLst/>
        </c:spPr>
        <c:dLbl>
          <c:idx val="0"/>
          <c:layout>
            <c:manualLayout>
              <c:x val="2.6353931501635949E-3"/>
              <c:y val="-9.0320437722544676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0"/>
        <c:spPr>
          <a:solidFill>
            <a:srgbClr val="00B0F0"/>
          </a:solidFill>
          <a:ln>
            <a:noFill/>
          </a:ln>
          <a:effectLst/>
        </c:spPr>
        <c:dLbl>
          <c:idx val="0"/>
          <c:layout>
            <c:manualLayout>
              <c:x val="-0.11068651230687106"/>
              <c:y val="-2.4633131212347809E-3"/>
            </c:manualLayout>
          </c:layout>
          <c:tx>
            <c:rich>
              <a:bodyPr rot="0" spcFirstLastPara="1" vertOverflow="ellipsis" vert="horz" wrap="square" lIns="38100" tIns="19050" rIns="38100" bIns="19050" anchor="ctr" anchorCtr="1">
                <a:spAutoFit/>
              </a:bodyPr>
              <a:lstStyle/>
              <a:p>
                <a:pPr>
                  <a:defRPr sz="1000" b="0" i="0" u="none" strike="noStrike" kern="1200" baseline="0">
                    <a:solidFill>
                      <a:srgbClr val="FF0000"/>
                    </a:solidFill>
                    <a:latin typeface="Arial" panose="020B0604020202020204" pitchFamily="34" charset="0"/>
                    <a:ea typeface="+mn-ea"/>
                    <a:cs typeface="Arial" panose="020B0604020202020204" pitchFamily="34" charset="0"/>
                  </a:defRPr>
                </a:pPr>
                <a:fld id="{EC082948-B188-42CE-A5FF-EC97AEA62C89}" type="VALUE">
                  <a:rPr lang="en-US" baseline="0"/>
                  <a:pPr>
                    <a:defRPr sz="1000" b="0" i="0" u="none" strike="noStrike" kern="1200" baseline="0">
                      <a:solidFill>
                        <a:srgbClr val="FF0000"/>
                      </a:solidFill>
                      <a:latin typeface="Arial" panose="020B0604020202020204" pitchFamily="34" charset="0"/>
                      <a:ea typeface="+mn-ea"/>
                      <a:cs typeface="Arial" panose="020B0604020202020204" pitchFamily="34" charset="0"/>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showLegendKey val="1"/>
          <c:showVal val="1"/>
          <c:showCatName val="1"/>
          <c:showSerName val="1"/>
          <c:showPercent val="1"/>
          <c:showBubbleSize val="1"/>
          <c:extLst>
            <c:ext xmlns:c15="http://schemas.microsoft.com/office/drawing/2012/chart" uri="{CE6537A1-D6FC-4f65-9D91-7224C49458BB}">
              <c15:dlblFieldTable/>
              <c15:showDataLabelsRange val="0"/>
            </c:ext>
          </c:extLst>
        </c:dLbl>
      </c:pivotFmt>
      <c:pivotFmt>
        <c:idx val="71"/>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2"/>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3"/>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4"/>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dLbl>
      </c:pivotFmt>
      <c:pivotFmt>
        <c:idx val="75"/>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dLbl>
      </c:pivotFmt>
      <c:pivotFmt>
        <c:idx val="76"/>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dLbl>
      </c:pivotFmt>
      <c:pivotFmt>
        <c:idx val="77"/>
        <c:spPr>
          <a:solidFill>
            <a:srgbClr val="00B0F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dLbl>
      </c:pivotFmt>
      <c:pivotFmt>
        <c:idx val="78"/>
        <c:dLbl>
          <c:idx val="0"/>
          <c:layout>
            <c:manualLayout>
              <c:x val="1.0541572600654364E-2"/>
              <c:y val="-4.4797114924705573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9"/>
        <c:dLbl>
          <c:idx val="0"/>
          <c:layout>
            <c:manualLayout>
              <c:x val="1.2298501367430078E-2"/>
              <c:y val="-8.212709528941392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0"/>
        <c:dLbl>
          <c:idx val="0"/>
          <c:layout>
            <c:manualLayout>
              <c:x val="1.2298501367430078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1"/>
        <c:dLbl>
          <c:idx val="0"/>
          <c:layout>
            <c:manualLayout>
              <c:x val="1.3176965750817974E-2"/>
              <c:y val="-8.212709528941392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2"/>
        <c:dLbl>
          <c:idx val="0"/>
          <c:layout>
            <c:manualLayout>
              <c:x val="1.0541572600654379E-2"/>
              <c:y val="-8.212709528941392E-1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3"/>
        <c:spPr>
          <a:solidFill>
            <a:srgbClr val="00B0F0"/>
          </a:solidFill>
          <a:ln>
            <a:noFill/>
          </a:ln>
          <a:effectLst/>
        </c:spPr>
        <c:dLbl>
          <c:idx val="0"/>
          <c:layout>
            <c:manualLayout>
              <c:x val="1.0541572600654444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5"/>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6"/>
        <c:spPr>
          <a:solidFill>
            <a:schemeClr val="accent6">
              <a:lumMod val="75000"/>
            </a:schemeClr>
          </a:solidFill>
          <a:ln>
            <a:noFill/>
          </a:ln>
          <a:effectLst/>
        </c:spPr>
        <c:dLbl>
          <c:idx val="0"/>
          <c:layout>
            <c:manualLayout>
              <c:x val="-8.7846438338786501E-3"/>
              <c:y val="-2.4633131212349617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7"/>
        <c:spPr>
          <a:solidFill>
            <a:schemeClr val="accent6">
              <a:lumMod val="75000"/>
            </a:schemeClr>
          </a:solidFill>
          <a:ln>
            <a:noFill/>
          </a:ln>
          <a:effectLst/>
        </c:spPr>
        <c:dLbl>
          <c:idx val="0"/>
          <c:layout>
            <c:manualLayout>
              <c:x val="-2.1083145201308759E-2"/>
              <c:y val="4.18763230609943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8"/>
        <c:spPr>
          <a:solidFill>
            <a:schemeClr val="accent6">
              <a:lumMod val="75000"/>
            </a:schemeClr>
          </a:solidFill>
          <a:ln>
            <a:noFill/>
          </a:ln>
          <a:effectLst/>
        </c:spPr>
        <c:dLbl>
          <c:idx val="0"/>
          <c:layout>
            <c:manualLayout>
              <c:x val="-1.054157260065451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9"/>
        <c:spPr>
          <a:solidFill>
            <a:schemeClr val="accent6">
              <a:lumMod val="75000"/>
            </a:schemeClr>
          </a:solidFill>
          <a:ln>
            <a:noFill/>
          </a:ln>
          <a:effectLst/>
        </c:spPr>
        <c:dLbl>
          <c:idx val="0"/>
          <c:layout>
            <c:manualLayout>
              <c:x val="-1.0541572600654379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0"/>
        <c:spPr>
          <a:solidFill>
            <a:schemeClr val="accent6">
              <a:lumMod val="75000"/>
            </a:schemeClr>
          </a:solidFill>
          <a:ln>
            <a:noFill/>
          </a:ln>
          <a:effectLst/>
        </c:spPr>
        <c:dLbl>
          <c:idx val="0"/>
          <c:layout>
            <c:manualLayout>
              <c:x val="-1.0541572600654379E-2"/>
              <c:y val="-4.926626242469968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1"/>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2"/>
        <c:spPr>
          <a:solidFill>
            <a:srgbClr val="FF0000"/>
          </a:solidFill>
          <a:ln>
            <a:noFill/>
          </a:ln>
          <a:effectLst/>
        </c:spPr>
        <c:dLbl>
          <c:idx val="0"/>
          <c:layout>
            <c:manualLayout>
              <c:x val="1.229850136742998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3"/>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4"/>
        <c:spPr>
          <a:solidFill>
            <a:srgbClr val="00B0F0"/>
          </a:solidFill>
          <a:ln>
            <a:noFill/>
          </a:ln>
          <a:effectLst/>
        </c:spPr>
        <c:dLbl>
          <c:idx val="0"/>
          <c:layout>
            <c:manualLayout>
              <c:x val="1.0541572600654444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6"/>
        <c:spPr>
          <a:solidFill>
            <a:schemeClr val="accent6">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7"/>
        <c:spPr>
          <a:solidFill>
            <a:schemeClr val="accent6">
              <a:lumMod val="75000"/>
            </a:schemeClr>
          </a:solidFill>
          <a:ln>
            <a:noFill/>
          </a:ln>
          <a:effectLst/>
        </c:spPr>
        <c:dLbl>
          <c:idx val="0"/>
          <c:layout>
            <c:manualLayout>
              <c:x val="-8.7846438338786501E-3"/>
              <c:y val="-2.4633131212349617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8"/>
        <c:spPr>
          <a:solidFill>
            <a:schemeClr val="accent6">
              <a:lumMod val="75000"/>
            </a:schemeClr>
          </a:solidFill>
          <a:ln>
            <a:noFill/>
          </a:ln>
          <a:effectLst/>
        </c:spPr>
        <c:dLbl>
          <c:idx val="0"/>
          <c:layout>
            <c:manualLayout>
              <c:x val="-2.1083145201308759E-2"/>
              <c:y val="4.18763230609943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9"/>
        <c:spPr>
          <a:solidFill>
            <a:schemeClr val="accent6">
              <a:lumMod val="75000"/>
            </a:schemeClr>
          </a:solidFill>
          <a:ln>
            <a:noFill/>
          </a:ln>
          <a:effectLst/>
        </c:spPr>
        <c:dLbl>
          <c:idx val="0"/>
          <c:layout>
            <c:manualLayout>
              <c:x val="-1.054157260065451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0"/>
        <c:spPr>
          <a:solidFill>
            <a:schemeClr val="accent6">
              <a:lumMod val="75000"/>
            </a:schemeClr>
          </a:solidFill>
          <a:ln>
            <a:noFill/>
          </a:ln>
          <a:effectLst/>
        </c:spPr>
        <c:dLbl>
          <c:idx val="0"/>
          <c:layout>
            <c:manualLayout>
              <c:x val="-1.0541572600654379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1"/>
        <c:spPr>
          <a:solidFill>
            <a:schemeClr val="accent6">
              <a:lumMod val="75000"/>
            </a:schemeClr>
          </a:solidFill>
          <a:ln>
            <a:noFill/>
          </a:ln>
          <a:effectLst/>
        </c:spPr>
        <c:dLbl>
          <c:idx val="0"/>
          <c:layout>
            <c:manualLayout>
              <c:x val="-1.0541572600654379E-2"/>
              <c:y val="-4.9266262424699685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2"/>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3"/>
        <c:spPr>
          <a:solidFill>
            <a:srgbClr val="FF0000"/>
          </a:solidFill>
          <a:ln>
            <a:noFill/>
          </a:ln>
          <a:effectLst/>
        </c:spPr>
        <c:dLbl>
          <c:idx val="0"/>
          <c:layout>
            <c:manualLayout>
              <c:x val="1.229850136742998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4"/>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5"/>
        <c:spPr>
          <a:solidFill>
            <a:srgbClr val="00B0F0"/>
          </a:solidFill>
          <a:ln>
            <a:noFill/>
          </a:ln>
          <a:effectLst/>
        </c:spPr>
        <c:dLbl>
          <c:idx val="0"/>
          <c:layout>
            <c:manualLayout>
              <c:x val="1.0541572600654444E-2"/>
              <c:y val="0"/>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3238461151119172E-2"/>
          <c:y val="3.4924407728522483E-2"/>
          <c:w val="0.75317375371648443"/>
          <c:h val="0.72115838414861333"/>
        </c:manualLayout>
      </c:layout>
      <c:barChart>
        <c:barDir val="col"/>
        <c:grouping val="clustered"/>
        <c:varyColors val="0"/>
        <c:ser>
          <c:idx val="0"/>
          <c:order val="0"/>
          <c:tx>
            <c:strRef>
              <c:f>Low_Car_Model_Count_Cost_Profit!$B$1</c:f>
              <c:strCache>
                <c:ptCount val="1"/>
                <c:pt idx="0">
                  <c:v>Count of Car_Make_Model</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Low_Car_Model_Count_Cost_Profit!$A$2:$A$7</c:f>
              <c:strCache>
                <c:ptCount val="5"/>
                <c:pt idx="0">
                  <c:v>Dodge D150 Club</c:v>
                </c:pt>
                <c:pt idx="1">
                  <c:v>Plymouth Volare</c:v>
                </c:pt>
                <c:pt idx="2">
                  <c:v>Saturn Relay</c:v>
                </c:pt>
                <c:pt idx="3">
                  <c:v>Audi 5000CS</c:v>
                </c:pt>
                <c:pt idx="4">
                  <c:v>Daewoo Nubira</c:v>
                </c:pt>
              </c:strCache>
            </c:strRef>
          </c:cat>
          <c:val>
            <c:numRef>
              <c:f>Low_Car_Model_Count_Cost_Profit!$B$2:$B$7</c:f>
              <c:numCache>
                <c:formatCode>General</c:formatCode>
                <c:ptCount val="5"/>
                <c:pt idx="0">
                  <c:v>1</c:v>
                </c:pt>
                <c:pt idx="1">
                  <c:v>1</c:v>
                </c:pt>
                <c:pt idx="2">
                  <c:v>1</c:v>
                </c:pt>
                <c:pt idx="3">
                  <c:v>1</c:v>
                </c:pt>
                <c:pt idx="4">
                  <c:v>1</c:v>
                </c:pt>
              </c:numCache>
            </c:numRef>
          </c:val>
          <c:extLst>
            <c:ext xmlns:c16="http://schemas.microsoft.com/office/drawing/2014/chart" uri="{C3380CC4-5D6E-409C-BE32-E72D297353CC}">
              <c16:uniqueId val="{00000000-AA5E-486F-8482-7715BD127980}"/>
            </c:ext>
          </c:extLst>
        </c:ser>
        <c:ser>
          <c:idx val="1"/>
          <c:order val="1"/>
          <c:tx>
            <c:strRef>
              <c:f>Low_Car_Model_Count_Cost_Profit!$C$1</c:f>
              <c:strCache>
                <c:ptCount val="1"/>
                <c:pt idx="0">
                  <c:v>Sum of Gross_Revenue</c:v>
                </c:pt>
              </c:strCache>
            </c:strRef>
          </c:tx>
          <c:spPr>
            <a:solidFill>
              <a:srgbClr val="00B050"/>
            </a:solidFill>
            <a:ln>
              <a:noFill/>
            </a:ln>
            <a:effectLst/>
          </c:spPr>
          <c:invertIfNegative val="0"/>
          <c:dPt>
            <c:idx val="0"/>
            <c:invertIfNegative val="0"/>
            <c:bubble3D val="0"/>
            <c:spPr>
              <a:solidFill>
                <a:srgbClr val="00B050"/>
              </a:solidFill>
              <a:ln>
                <a:noFill/>
              </a:ln>
              <a:effectLst/>
            </c:spPr>
            <c:extLst>
              <c:ext xmlns:c16="http://schemas.microsoft.com/office/drawing/2014/chart" uri="{C3380CC4-5D6E-409C-BE32-E72D297353CC}">
                <c16:uniqueId val="{00000002-AA5E-486F-8482-7715BD127980}"/>
              </c:ext>
            </c:extLst>
          </c:dPt>
          <c:dPt>
            <c:idx val="1"/>
            <c:invertIfNegative val="0"/>
            <c:bubble3D val="0"/>
            <c:spPr>
              <a:solidFill>
                <a:srgbClr val="00B050"/>
              </a:solidFill>
              <a:ln>
                <a:noFill/>
              </a:ln>
              <a:effectLst/>
            </c:spPr>
            <c:extLst>
              <c:ext xmlns:c16="http://schemas.microsoft.com/office/drawing/2014/chart" uri="{C3380CC4-5D6E-409C-BE32-E72D297353CC}">
                <c16:uniqueId val="{00000004-AA5E-486F-8482-7715BD127980}"/>
              </c:ext>
            </c:extLst>
          </c:dPt>
          <c:dPt>
            <c:idx val="2"/>
            <c:invertIfNegative val="0"/>
            <c:bubble3D val="0"/>
            <c:spPr>
              <a:solidFill>
                <a:srgbClr val="00B050"/>
              </a:solidFill>
              <a:ln>
                <a:noFill/>
              </a:ln>
              <a:effectLst/>
            </c:spPr>
            <c:extLst>
              <c:ext xmlns:c16="http://schemas.microsoft.com/office/drawing/2014/chart" uri="{C3380CC4-5D6E-409C-BE32-E72D297353CC}">
                <c16:uniqueId val="{00000006-AA5E-486F-8482-7715BD127980}"/>
              </c:ext>
            </c:extLst>
          </c:dPt>
          <c:dPt>
            <c:idx val="3"/>
            <c:invertIfNegative val="0"/>
            <c:bubble3D val="0"/>
            <c:spPr>
              <a:solidFill>
                <a:srgbClr val="00B050"/>
              </a:solidFill>
              <a:ln>
                <a:noFill/>
              </a:ln>
              <a:effectLst/>
            </c:spPr>
            <c:extLst>
              <c:ext xmlns:c16="http://schemas.microsoft.com/office/drawing/2014/chart" uri="{C3380CC4-5D6E-409C-BE32-E72D297353CC}">
                <c16:uniqueId val="{00000008-AA5E-486F-8482-7715BD127980}"/>
              </c:ext>
            </c:extLst>
          </c:dPt>
          <c:dPt>
            <c:idx val="4"/>
            <c:invertIfNegative val="0"/>
            <c:bubble3D val="0"/>
            <c:spPr>
              <a:solidFill>
                <a:srgbClr val="00B050"/>
              </a:solidFill>
              <a:ln>
                <a:noFill/>
              </a:ln>
              <a:effectLst/>
            </c:spPr>
            <c:extLst>
              <c:ext xmlns:c16="http://schemas.microsoft.com/office/drawing/2014/chart" uri="{C3380CC4-5D6E-409C-BE32-E72D297353CC}">
                <c16:uniqueId val="{0000000A-AA5E-486F-8482-7715BD127980}"/>
              </c:ext>
            </c:extLst>
          </c:dPt>
          <c:dLbls>
            <c:dLbl>
              <c:idx val="0"/>
              <c:layout>
                <c:manualLayout>
                  <c:x val="-8.7846438338786501E-3"/>
                  <c:y val="-2.463313121234961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A5E-486F-8482-7715BD127980}"/>
                </c:ext>
              </c:extLst>
            </c:dLbl>
            <c:dLbl>
              <c:idx val="1"/>
              <c:layout>
                <c:manualLayout>
                  <c:x val="-3.5507972860056497E-2"/>
                  <c:y val="3.48660807844734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5E-486F-8482-7715BD127980}"/>
                </c:ext>
              </c:extLst>
            </c:dLbl>
            <c:dLbl>
              <c:idx val="2"/>
              <c:layout>
                <c:manualLayout>
                  <c:x val="-1.054157260065451E-2"/>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AA5E-486F-8482-7715BD127980}"/>
                </c:ext>
              </c:extLst>
            </c:dLbl>
            <c:dLbl>
              <c:idx val="3"/>
              <c:layout>
                <c:manualLayout>
                  <c:x val="-1.0541572600654379E-2"/>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AA5E-486F-8482-7715BD127980}"/>
                </c:ext>
              </c:extLst>
            </c:dLbl>
            <c:dLbl>
              <c:idx val="4"/>
              <c:layout>
                <c:manualLayout>
                  <c:x val="-1.0541572600654379E-2"/>
                  <c:y val="-4.9266262424699685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AA5E-486F-8482-7715BD127980}"/>
                </c:ext>
              </c:extLst>
            </c:dLbl>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Low_Car_Model_Count_Cost_Profit!$A$2:$A$7</c:f>
              <c:strCache>
                <c:ptCount val="5"/>
                <c:pt idx="0">
                  <c:v>Dodge D150 Club</c:v>
                </c:pt>
                <c:pt idx="1">
                  <c:v>Plymouth Volare</c:v>
                </c:pt>
                <c:pt idx="2">
                  <c:v>Saturn Relay</c:v>
                </c:pt>
                <c:pt idx="3">
                  <c:v>Audi 5000CS</c:v>
                </c:pt>
                <c:pt idx="4">
                  <c:v>Daewoo Nubira</c:v>
                </c:pt>
              </c:strCache>
            </c:strRef>
          </c:cat>
          <c:val>
            <c:numRef>
              <c:f>Low_Car_Model_Count_Cost_Profit!$C$2:$C$7</c:f>
              <c:numCache>
                <c:formatCode>"$"#,##0</c:formatCode>
                <c:ptCount val="5"/>
                <c:pt idx="0">
                  <c:v>8732</c:v>
                </c:pt>
                <c:pt idx="1">
                  <c:v>7608</c:v>
                </c:pt>
                <c:pt idx="2">
                  <c:v>8381</c:v>
                </c:pt>
                <c:pt idx="3">
                  <c:v>7206</c:v>
                </c:pt>
                <c:pt idx="4">
                  <c:v>5921</c:v>
                </c:pt>
              </c:numCache>
            </c:numRef>
          </c:val>
          <c:extLst>
            <c:ext xmlns:c16="http://schemas.microsoft.com/office/drawing/2014/chart" uri="{C3380CC4-5D6E-409C-BE32-E72D297353CC}">
              <c16:uniqueId val="{0000000B-AA5E-486F-8482-7715BD127980}"/>
            </c:ext>
          </c:extLst>
        </c:ser>
        <c:ser>
          <c:idx val="2"/>
          <c:order val="2"/>
          <c:tx>
            <c:strRef>
              <c:f>Low_Car_Model_Count_Cost_Profit!$D$1</c:f>
              <c:strCache>
                <c:ptCount val="1"/>
                <c:pt idx="0">
                  <c:v>Sum of Total_Cost</c:v>
                </c:pt>
              </c:strCache>
            </c:strRef>
          </c:tx>
          <c:spPr>
            <a:solidFill>
              <a:srgbClr val="FF0000"/>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D-AA5E-486F-8482-7715BD127980}"/>
              </c:ext>
            </c:extLst>
          </c:dPt>
          <c:dLbls>
            <c:dLbl>
              <c:idx val="0"/>
              <c:layout>
                <c:manualLayout>
                  <c:x val="1.229850136742998E-2"/>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AA5E-486F-8482-7715BD127980}"/>
                </c:ext>
              </c:extLst>
            </c:dLbl>
            <c:dLbl>
              <c:idx val="2"/>
              <c:layout>
                <c:manualLayout>
                  <c:x val="6.010359398668748E-3"/>
                  <c:y val="2.3367576953386834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6-AA5E-486F-8482-7715BD127980}"/>
                </c:ext>
              </c:extLst>
            </c:dLbl>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Low_Car_Model_Count_Cost_Profit!$A$2:$A$7</c:f>
              <c:strCache>
                <c:ptCount val="5"/>
                <c:pt idx="0">
                  <c:v>Dodge D150 Club</c:v>
                </c:pt>
                <c:pt idx="1">
                  <c:v>Plymouth Volare</c:v>
                </c:pt>
                <c:pt idx="2">
                  <c:v>Saturn Relay</c:v>
                </c:pt>
                <c:pt idx="3">
                  <c:v>Audi 5000CS</c:v>
                </c:pt>
                <c:pt idx="4">
                  <c:v>Daewoo Nubira</c:v>
                </c:pt>
              </c:strCache>
            </c:strRef>
          </c:cat>
          <c:val>
            <c:numRef>
              <c:f>Low_Car_Model_Count_Cost_Profit!$D$2:$D$7</c:f>
              <c:numCache>
                <c:formatCode>"$"#,##0</c:formatCode>
                <c:ptCount val="5"/>
                <c:pt idx="0">
                  <c:v>8521.59</c:v>
                </c:pt>
                <c:pt idx="1">
                  <c:v>8000.96</c:v>
                </c:pt>
                <c:pt idx="2">
                  <c:v>8871.2800000000007</c:v>
                </c:pt>
                <c:pt idx="3">
                  <c:v>9178.4</c:v>
                </c:pt>
                <c:pt idx="4">
                  <c:v>9192.26</c:v>
                </c:pt>
              </c:numCache>
            </c:numRef>
          </c:val>
          <c:extLst>
            <c:ext xmlns:c16="http://schemas.microsoft.com/office/drawing/2014/chart" uri="{C3380CC4-5D6E-409C-BE32-E72D297353CC}">
              <c16:uniqueId val="{0000000E-AA5E-486F-8482-7715BD127980}"/>
            </c:ext>
          </c:extLst>
        </c:ser>
        <c:ser>
          <c:idx val="3"/>
          <c:order val="3"/>
          <c:tx>
            <c:strRef>
              <c:f>Low_Car_Model_Count_Cost_Profit!$E$1</c:f>
              <c:strCache>
                <c:ptCount val="1"/>
                <c:pt idx="0">
                  <c:v>Sum of Net_Profit</c:v>
                </c:pt>
              </c:strCache>
            </c:strRef>
          </c:tx>
          <c:spPr>
            <a:solidFill>
              <a:schemeClr val="accent1"/>
            </a:solidFill>
            <a:ln>
              <a:noFill/>
            </a:ln>
            <a:effectLst/>
          </c:spPr>
          <c:invertIfNegative val="0"/>
          <c:dPt>
            <c:idx val="0"/>
            <c:invertIfNegative val="0"/>
            <c:bubble3D val="0"/>
            <c:spPr>
              <a:solidFill>
                <a:srgbClr val="0070C0"/>
              </a:solidFill>
              <a:ln>
                <a:noFill/>
              </a:ln>
              <a:effectLst/>
            </c:spPr>
            <c:extLst>
              <c:ext xmlns:c16="http://schemas.microsoft.com/office/drawing/2014/chart" uri="{C3380CC4-5D6E-409C-BE32-E72D297353CC}">
                <c16:uniqueId val="{0000000F-AA5E-486F-8482-7715BD127980}"/>
              </c:ext>
            </c:extLst>
          </c:dPt>
          <c:dLbls>
            <c:dLbl>
              <c:idx val="0"/>
              <c:layout>
                <c:manualLayout>
                  <c:x val="1.0541572600654444E-2"/>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AA5E-486F-8482-7715BD127980}"/>
                </c:ext>
              </c:extLst>
            </c:dLbl>
            <c:dLbl>
              <c:idx val="1"/>
              <c:spPr>
                <a:noFill/>
                <a:ln>
                  <a:noFill/>
                </a:ln>
                <a:effectLst/>
              </c:spPr>
              <c:txPr>
                <a:bodyPr rot="0" spcFirstLastPara="1" vertOverflow="ellipsis" vert="horz" wrap="square" anchor="ctr" anchorCtr="1"/>
                <a:lstStyle/>
                <a:p>
                  <a:pPr>
                    <a:defRPr sz="1400" b="1"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15-AA5E-486F-8482-7715BD127980}"/>
                </c:ext>
              </c:extLst>
            </c:dLbl>
            <c:dLbl>
              <c:idx val="2"/>
              <c:spPr>
                <a:noFill/>
                <a:ln>
                  <a:noFill/>
                </a:ln>
                <a:effectLst/>
              </c:spPr>
              <c:txPr>
                <a:bodyPr rot="0" spcFirstLastPara="1" vertOverflow="ellipsis" vert="horz" wrap="square" anchor="ctr" anchorCtr="1"/>
                <a:lstStyle/>
                <a:p>
                  <a:pPr>
                    <a:defRPr sz="1400" b="1"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14-AA5E-486F-8482-7715BD127980}"/>
                </c:ext>
              </c:extLst>
            </c:dLbl>
            <c:dLbl>
              <c:idx val="3"/>
              <c:spPr>
                <a:noFill/>
                <a:ln>
                  <a:noFill/>
                </a:ln>
                <a:effectLst/>
              </c:spPr>
              <c:txPr>
                <a:bodyPr rot="0" spcFirstLastPara="1" vertOverflow="ellipsis" vert="horz" wrap="square" anchor="ctr" anchorCtr="1"/>
                <a:lstStyle/>
                <a:p>
                  <a:pPr>
                    <a:defRPr sz="1400" b="1"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13-AA5E-486F-8482-7715BD127980}"/>
                </c:ext>
              </c:extLst>
            </c:dLbl>
            <c:dLbl>
              <c:idx val="4"/>
              <c:layout>
                <c:manualLayout>
                  <c:x val="0"/>
                  <c:y val="7.0102730860160511E-3"/>
                </c:manualLayout>
              </c:layout>
              <c:spPr>
                <a:noFill/>
                <a:ln>
                  <a:noFill/>
                </a:ln>
                <a:effectLst/>
              </c:spPr>
              <c:txPr>
                <a:bodyPr rot="0" spcFirstLastPara="1" vertOverflow="ellipsis" vert="horz" wrap="square" anchor="ctr" anchorCtr="1"/>
                <a:lstStyle/>
                <a:p>
                  <a:pPr>
                    <a:defRPr sz="1400" b="1" i="0" u="none" strike="noStrike" kern="1200" baseline="0">
                      <a:solidFill>
                        <a:srgbClr val="FF0000"/>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AA5E-486F-8482-7715BD127980}"/>
                </c:ext>
              </c:extLst>
            </c:dLbl>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Low_Car_Model_Count_Cost_Profit!$A$2:$A$7</c:f>
              <c:strCache>
                <c:ptCount val="5"/>
                <c:pt idx="0">
                  <c:v>Dodge D150 Club</c:v>
                </c:pt>
                <c:pt idx="1">
                  <c:v>Plymouth Volare</c:v>
                </c:pt>
                <c:pt idx="2">
                  <c:v>Saturn Relay</c:v>
                </c:pt>
                <c:pt idx="3">
                  <c:v>Audi 5000CS</c:v>
                </c:pt>
                <c:pt idx="4">
                  <c:v>Daewoo Nubira</c:v>
                </c:pt>
              </c:strCache>
            </c:strRef>
          </c:cat>
          <c:val>
            <c:numRef>
              <c:f>Low_Car_Model_Count_Cost_Profit!$E$2:$E$7</c:f>
              <c:numCache>
                <c:formatCode>"$"#,##0</c:formatCode>
                <c:ptCount val="5"/>
                <c:pt idx="0">
                  <c:v>210.40999999999985</c:v>
                </c:pt>
                <c:pt idx="1">
                  <c:v>-392.96000000000004</c:v>
                </c:pt>
                <c:pt idx="2">
                  <c:v>-490.28000000000065</c:v>
                </c:pt>
                <c:pt idx="3">
                  <c:v>-1972.3999999999996</c:v>
                </c:pt>
                <c:pt idx="4">
                  <c:v>-3271.26</c:v>
                </c:pt>
              </c:numCache>
            </c:numRef>
          </c:val>
          <c:extLst>
            <c:ext xmlns:c16="http://schemas.microsoft.com/office/drawing/2014/chart" uri="{C3380CC4-5D6E-409C-BE32-E72D297353CC}">
              <c16:uniqueId val="{00000010-AA5E-486F-8482-7715BD127980}"/>
            </c:ext>
          </c:extLst>
        </c:ser>
        <c:dLbls>
          <c:dLblPos val="outEnd"/>
          <c:showLegendKey val="0"/>
          <c:showVal val="1"/>
          <c:showCatName val="0"/>
          <c:showSerName val="0"/>
          <c:showPercent val="0"/>
          <c:showBubbleSize val="0"/>
        </c:dLbls>
        <c:gapWidth val="219"/>
        <c:overlap val="-27"/>
        <c:axId val="496078096"/>
        <c:axId val="496076848"/>
      </c:barChart>
      <c:catAx>
        <c:axId val="496078096"/>
        <c:scaling>
          <c:orientation val="minMax"/>
        </c:scaling>
        <c:delete val="0"/>
        <c:axPos val="b"/>
        <c:numFmt formatCode="General" sourceLinked="1"/>
        <c:majorTickMark val="none"/>
        <c:minorTickMark val="none"/>
        <c:tickLblPos val="low"/>
        <c:spPr>
          <a:noFill/>
          <a:ln w="0" cap="flat" cmpd="sng" algn="ctr">
            <a:solidFill>
              <a:schemeClr val="tx1">
                <a:lumMod val="15000"/>
                <a:lumOff val="85000"/>
              </a:schemeClr>
            </a:solidFill>
            <a:miter lim="800000"/>
            <a:headEnd type="stealth"/>
          </a:ln>
          <a:effectLst/>
        </c:spPr>
        <c:txPr>
          <a:bodyPr rot="-60000000" spcFirstLastPara="1" vertOverflow="ellipsis" vert="horz" wrap="square" anchor="ctr" anchorCtr="1"/>
          <a:lstStyle/>
          <a:p>
            <a:pPr>
              <a:defRPr sz="14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496076848"/>
        <c:crosses val="autoZero"/>
        <c:auto val="0"/>
        <c:lblAlgn val="ctr"/>
        <c:lblOffset val="100"/>
        <c:noMultiLvlLbl val="0"/>
      </c:catAx>
      <c:valAx>
        <c:axId val="496076848"/>
        <c:scaling>
          <c:orientation val="minMax"/>
        </c:scaling>
        <c:delete val="0"/>
        <c:axPos val="l"/>
        <c:majorGridlines>
          <c:spPr>
            <a:ln w="9525" cap="flat" cmpd="sng" algn="ctr">
              <a:solidFill>
                <a:schemeClr val="tx1">
                  <a:lumMod val="15000"/>
                  <a:lumOff val="85000"/>
                </a:schemeClr>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496078096"/>
        <c:crosses val="autoZero"/>
        <c:crossBetween val="between"/>
      </c:valAx>
      <c:spPr>
        <a:noFill/>
        <a:ln>
          <a:noFill/>
        </a:ln>
        <a:effectLst/>
      </c:spPr>
    </c:plotArea>
    <c:legend>
      <c:legendPos val="r"/>
      <c:layout>
        <c:manualLayout>
          <c:xMode val="edge"/>
          <c:yMode val="edge"/>
          <c:x val="1.0818646917603746E-2"/>
          <c:y val="0.90517032479644011"/>
          <c:w val="0.72059930949962381"/>
          <c:h val="5.8439734007055537E-2"/>
        </c:manualLayout>
      </c:layout>
      <c:overlay val="0"/>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000">
          <a:solidFill>
            <a:schemeClr val="tx1"/>
          </a:solidFill>
          <a:latin typeface="Arial" panose="020B0604020202020204" pitchFamily="34" charset="0"/>
          <a:cs typeface="Arial" panose="020B0604020202020204" pitchFamily="34" charset="0"/>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0-12-11T04:50:01.363" idx="6">
    <p:pos x="10" y="10"/>
    <p:text>Strategy 1 is to eliminate the botom five completely as show in these bubbles. Doing so nets us just under 6k in profits.</p:text>
    <p:extLst>
      <p:ext uri="{C676402C-5697-4E1C-873F-D02D1690AC5C}">
        <p15:threadingInfo xmlns:p15="http://schemas.microsoft.com/office/powerpoint/2012/main" timeZoneBias="300"/>
      </p:ext>
    </p:extLst>
  </p:cm>
</p:cmLst>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7D2F47-182E-4EA6-92C6-821D0354E6C3}" type="datetimeFigureOut">
              <a:rPr lang="en-US" smtClean="0"/>
              <a:t>12/11/2020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43DD71-B710-492B-A0AF-D7FF545E8759}" type="slidenum">
              <a:rPr lang="en-US" smtClean="0"/>
              <a:t>‹#›</a:t>
            </a:fld>
            <a:endParaRPr lang="en-US"/>
          </a:p>
        </p:txBody>
      </p:sp>
    </p:spTree>
    <p:extLst>
      <p:ext uri="{BB962C8B-B14F-4D97-AF65-F5344CB8AC3E}">
        <p14:creationId xmlns:p14="http://schemas.microsoft.com/office/powerpoint/2010/main" val="24727047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Lariat, bringing mobility to the world one city at a time.</a:t>
            </a:r>
          </a:p>
        </p:txBody>
      </p:sp>
      <p:sp>
        <p:nvSpPr>
          <p:cNvPr id="4" name="Slide Number Placeholder 3"/>
          <p:cNvSpPr>
            <a:spLocks noGrp="1"/>
          </p:cNvSpPr>
          <p:nvPr>
            <p:ph type="sldNum" sz="quarter" idx="5"/>
          </p:nvPr>
        </p:nvSpPr>
        <p:spPr/>
        <p:txBody>
          <a:bodyPr/>
          <a:lstStyle/>
          <a:p>
            <a:fld id="{2643DD71-B710-492B-A0AF-D7FF545E8759}" type="slidenum">
              <a:rPr lang="en-US" smtClean="0"/>
              <a:t>1</a:t>
            </a:fld>
            <a:endParaRPr lang="en-US"/>
          </a:p>
        </p:txBody>
      </p:sp>
    </p:spTree>
    <p:extLst>
      <p:ext uri="{BB962C8B-B14F-4D97-AF65-F5344CB8AC3E}">
        <p14:creationId xmlns:p14="http://schemas.microsoft.com/office/powerpoint/2010/main" val="20736848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egoe UI" panose="020B0502040204020203" pitchFamily="34" charset="0"/>
              </a:rPr>
              <a:t>So, my proposal to you is this, I propose we use strategy 3 and eliminate the 5 underperforming car models while doubling our fleet of high performing cars.</a:t>
            </a:r>
            <a:endParaRPr lang="en-US" sz="1800"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43DD71-B710-492B-A0AF-D7FF545E8759}" type="slidenum">
              <a:rPr lang="en-US" smtClean="0"/>
              <a:t>10</a:t>
            </a:fld>
            <a:endParaRPr lang="en-US"/>
          </a:p>
        </p:txBody>
      </p:sp>
    </p:spTree>
    <p:extLst>
      <p:ext uri="{BB962C8B-B14F-4D97-AF65-F5344CB8AC3E}">
        <p14:creationId xmlns:p14="http://schemas.microsoft.com/office/powerpoint/2010/main" val="33667453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egoe UI" panose="020B0502040204020203" pitchFamily="34" charset="0"/>
              </a:rPr>
              <a:t>In conclusion how will this impact us? Our bottom line will take an immediate 3.1 million dollar hit as we acquire these vehicles and add them to our fleet, and we expect to pay off this investment in 2 and a half years. Our future profits will increase by 1.3 million dollars. Thank you.</a:t>
            </a:r>
            <a:endParaRPr lang="en-US" sz="1800"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43DD71-B710-492B-A0AF-D7FF545E8759}" type="slidenum">
              <a:rPr lang="en-US" smtClean="0"/>
              <a:t>11</a:t>
            </a:fld>
            <a:endParaRPr lang="en-US"/>
          </a:p>
        </p:txBody>
      </p:sp>
    </p:spTree>
    <p:extLst>
      <p:ext uri="{BB962C8B-B14F-4D97-AF65-F5344CB8AC3E}">
        <p14:creationId xmlns:p14="http://schemas.microsoft.com/office/powerpoint/2010/main" val="590451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egoe UI" panose="020B0502040204020203" pitchFamily="34" charset="0"/>
              </a:rPr>
              <a:t>The presentation of this PowerPoint is to show you how to Maximize our profits and Reduce our costs. Two ways we can achieve this is by getting rid of unnecessary underperforming cars and doubling the number of high-performance cars in our fleet.</a:t>
            </a:r>
            <a:endParaRPr lang="en-US" sz="1800"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43DD71-B710-492B-A0AF-D7FF545E8759}" type="slidenum">
              <a:rPr lang="en-US" smtClean="0"/>
              <a:t>2</a:t>
            </a:fld>
            <a:endParaRPr lang="en-US"/>
          </a:p>
        </p:txBody>
      </p:sp>
    </p:spTree>
    <p:extLst>
      <p:ext uri="{BB962C8B-B14F-4D97-AF65-F5344CB8AC3E}">
        <p14:creationId xmlns:p14="http://schemas.microsoft.com/office/powerpoint/2010/main" val="621254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egoe UI" panose="020B0502040204020203" pitchFamily="34" charset="0"/>
              </a:rPr>
              <a:t>As you can see these are our top 5 companies, we have car models available from. The total earnings from these 5 companies reach approximately 7.1 million dollars.</a:t>
            </a:r>
            <a:endParaRPr lang="en-US" sz="1800"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43DD71-B710-492B-A0AF-D7FF545E8759}" type="slidenum">
              <a:rPr lang="en-US" smtClean="0"/>
              <a:t>3</a:t>
            </a:fld>
            <a:endParaRPr lang="en-US"/>
          </a:p>
        </p:txBody>
      </p:sp>
    </p:spTree>
    <p:extLst>
      <p:ext uri="{BB962C8B-B14F-4D97-AF65-F5344CB8AC3E}">
        <p14:creationId xmlns:p14="http://schemas.microsoft.com/office/powerpoint/2010/main" val="2008102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egoe UI" panose="020B0502040204020203" pitchFamily="34" charset="0"/>
              </a:rPr>
              <a:t>This slide is the exact opposite of the last slide it shows the bottom 5 companies that we rent from and underperform. The net profit from these 5 companies is exceeding low barely almost reaching 16k dollars.</a:t>
            </a:r>
            <a:endParaRPr lang="en-US" sz="1800"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43DD71-B710-492B-A0AF-D7FF545E8759}" type="slidenum">
              <a:rPr lang="en-US" smtClean="0"/>
              <a:t>4</a:t>
            </a:fld>
            <a:endParaRPr lang="en-US"/>
          </a:p>
        </p:txBody>
      </p:sp>
    </p:spTree>
    <p:extLst>
      <p:ext uri="{BB962C8B-B14F-4D97-AF65-F5344CB8AC3E}">
        <p14:creationId xmlns:p14="http://schemas.microsoft.com/office/powerpoint/2010/main" val="9005305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egoe UI" panose="020B0502040204020203" pitchFamily="34" charset="0"/>
              </a:rPr>
              <a:t>Now let's look at some individual car models, our highest performing model is the Pontiac Grand Prix which makes us a net profit of just under 139k dollars, while the top 5 combined net us just under 643k dollars.</a:t>
            </a:r>
            <a:endParaRPr lang="en-US" sz="1800"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43DD71-B710-492B-A0AF-D7FF545E8759}" type="slidenum">
              <a:rPr lang="en-US" smtClean="0"/>
              <a:t>5</a:t>
            </a:fld>
            <a:endParaRPr lang="en-US"/>
          </a:p>
        </p:txBody>
      </p:sp>
    </p:spTree>
    <p:extLst>
      <p:ext uri="{BB962C8B-B14F-4D97-AF65-F5344CB8AC3E}">
        <p14:creationId xmlns:p14="http://schemas.microsoft.com/office/powerpoint/2010/main" val="25203271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egoe UI" panose="020B0502040204020203" pitchFamily="34" charset="0"/>
              </a:rPr>
              <a:t>Here are our 5 lowest performing cars and as you can see by this chart, we lost approximately 6k dollars. It is also mentionable that each of these car models only has 1 car available for rent.</a:t>
            </a:r>
            <a:endParaRPr lang="en-US" sz="1800"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43DD71-B710-492B-A0AF-D7FF545E8759}" type="slidenum">
              <a:rPr lang="en-US" smtClean="0"/>
              <a:t>6</a:t>
            </a:fld>
            <a:endParaRPr lang="en-US"/>
          </a:p>
        </p:txBody>
      </p:sp>
    </p:spTree>
    <p:extLst>
      <p:ext uri="{BB962C8B-B14F-4D97-AF65-F5344CB8AC3E}">
        <p14:creationId xmlns:p14="http://schemas.microsoft.com/office/powerpoint/2010/main" val="25451125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egoe UI" panose="020B0502040204020203" pitchFamily="34" charset="0"/>
              </a:rPr>
              <a:t>Strategy 1 is to eliminate the bottom five cars completely as shown in these bubbles. Doing so will net us just under 6k dollars in profits.</a:t>
            </a:r>
            <a:endParaRPr lang="en-US" sz="1800"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43DD71-B710-492B-A0AF-D7FF545E8759}" type="slidenum">
              <a:rPr lang="en-US" smtClean="0"/>
              <a:t>7</a:t>
            </a:fld>
            <a:endParaRPr lang="en-US"/>
          </a:p>
        </p:txBody>
      </p:sp>
    </p:spTree>
    <p:extLst>
      <p:ext uri="{BB962C8B-B14F-4D97-AF65-F5344CB8AC3E}">
        <p14:creationId xmlns:p14="http://schemas.microsoft.com/office/powerpoint/2010/main" val="7242338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Strategy 2 is to double the number of high-performance cars in our fleet. Doing so will double our net profit.</a:t>
            </a:r>
          </a:p>
        </p:txBody>
      </p:sp>
      <p:sp>
        <p:nvSpPr>
          <p:cNvPr id="4" name="Slide Number Placeholder 3"/>
          <p:cNvSpPr>
            <a:spLocks noGrp="1"/>
          </p:cNvSpPr>
          <p:nvPr>
            <p:ph type="sldNum" sz="quarter" idx="5"/>
          </p:nvPr>
        </p:nvSpPr>
        <p:spPr/>
        <p:txBody>
          <a:bodyPr/>
          <a:lstStyle/>
          <a:p>
            <a:fld id="{2643DD71-B710-492B-A0AF-D7FF545E8759}" type="slidenum">
              <a:rPr lang="en-US" smtClean="0"/>
              <a:t>8</a:t>
            </a:fld>
            <a:endParaRPr lang="en-US"/>
          </a:p>
        </p:txBody>
      </p:sp>
    </p:spTree>
    <p:extLst>
      <p:ext uri="{BB962C8B-B14F-4D97-AF65-F5344CB8AC3E}">
        <p14:creationId xmlns:p14="http://schemas.microsoft.com/office/powerpoint/2010/main" val="201510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egoe UI" panose="020B0502040204020203" pitchFamily="34" charset="0"/>
              </a:rPr>
              <a:t>Strategy 3 is simply a combination of strategy 1 and strategy 2. This offers the best of both worlds in maximizing profit and reducing cost.</a:t>
            </a:r>
            <a:endParaRPr lang="en-US" sz="1800"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43DD71-B710-492B-A0AF-D7FF545E8759}" type="slidenum">
              <a:rPr lang="en-US" smtClean="0"/>
              <a:t>9</a:t>
            </a:fld>
            <a:endParaRPr lang="en-US"/>
          </a:p>
        </p:txBody>
      </p:sp>
    </p:spTree>
    <p:extLst>
      <p:ext uri="{BB962C8B-B14F-4D97-AF65-F5344CB8AC3E}">
        <p14:creationId xmlns:p14="http://schemas.microsoft.com/office/powerpoint/2010/main" val="3514976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12/10/2020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185891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12/10/2020</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40838479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12/10/2020</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9302349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12/10/2020</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6345344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12/10/2020</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02764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12/10/2020</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5782602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12/10/2020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653784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12/10/2020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314581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12/10/2020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688710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t>12/10/2020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2794852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A4B53A7-3209-46A6-9454-F38EAC8F11E7}" type="datetimeFigureOut">
              <a:rPr lang="en-US" smtClean="0"/>
              <a:t>12/10/2020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9383303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4B53A7-3209-46A6-9454-F38EAC8F11E7}" type="datetimeFigureOut">
              <a:rPr lang="en-US" smtClean="0"/>
              <a:t>12/10/2020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7117321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4B53A7-3209-46A6-9454-F38EAC8F11E7}" type="datetimeFigureOut">
              <a:rPr lang="en-US" smtClean="0"/>
              <a:t>12/10/2020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7433861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4B53A7-3209-46A6-9454-F38EAC8F11E7}" type="datetimeFigureOut">
              <a:rPr lang="en-US" smtClean="0"/>
              <a:t>12/10/2020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1937779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4B53A7-3209-46A6-9454-F38EAC8F11E7}" type="datetimeFigureOut">
              <a:rPr lang="en-US" smtClean="0"/>
              <a:t>12/10/2020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4172424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A4B53A7-3209-46A6-9454-F38EAC8F11E7}" type="datetimeFigureOut">
              <a:rPr lang="en-US" smtClean="0"/>
              <a:t>12/10/2020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303663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A4B53A7-3209-46A6-9454-F38EAC8F11E7}" type="datetimeFigureOut">
              <a:rPr lang="en-US" smtClean="0"/>
              <a:pPr/>
              <a:t>12/10/2020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292800824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C1A186D4-5C60-4842-BF2B-66EADAFA811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1" b="283"/>
          <a:stretch/>
        </p:blipFill>
        <p:spPr>
          <a:xfrm>
            <a:off x="4544826" y="-13"/>
            <a:ext cx="7647174" cy="6858004"/>
          </a:xfrm>
          <a:prstGeom prst="rect">
            <a:avLst/>
          </a:prstGeom>
        </p:spPr>
      </p:pic>
      <p:sp>
        <p:nvSpPr>
          <p:cNvPr id="3" name="Subtitle 2">
            <a:extLst>
              <a:ext uri="{FF2B5EF4-FFF2-40B4-BE49-F238E27FC236}">
                <a16:creationId xmlns:a16="http://schemas.microsoft.com/office/drawing/2014/main" id="{E729E338-E167-41E4-A78C-F2D0C8F29CD3}"/>
              </a:ext>
            </a:extLst>
          </p:cNvPr>
          <p:cNvSpPr>
            <a:spLocks noGrp="1"/>
          </p:cNvSpPr>
          <p:nvPr>
            <p:ph type="subTitle" idx="1"/>
          </p:nvPr>
        </p:nvSpPr>
        <p:spPr>
          <a:xfrm>
            <a:off x="559524" y="1220105"/>
            <a:ext cx="3908737" cy="752249"/>
          </a:xfrm>
        </p:spPr>
        <p:txBody>
          <a:bodyPr anchor="b">
            <a:normAutofit fontScale="85000" lnSpcReduction="10000"/>
          </a:bodyPr>
          <a:lstStyle/>
          <a:p>
            <a:pPr algn="l"/>
            <a:r>
              <a:rPr lang="en-US" sz="3200" b="1" i="1" dirty="0">
                <a:solidFill>
                  <a:schemeClr val="tx1"/>
                </a:solidFill>
                <a:latin typeface="Arial" panose="020B0604020202020204" pitchFamily="34" charset="0"/>
                <a:cs typeface="Arial" panose="020B0604020202020204" pitchFamily="34" charset="0"/>
              </a:rPr>
              <a:t>A Car Rental Company</a:t>
            </a:r>
          </a:p>
        </p:txBody>
      </p:sp>
      <p:sp>
        <p:nvSpPr>
          <p:cNvPr id="8" name="Title 7">
            <a:extLst>
              <a:ext uri="{FF2B5EF4-FFF2-40B4-BE49-F238E27FC236}">
                <a16:creationId xmlns:a16="http://schemas.microsoft.com/office/drawing/2014/main" id="{CB724984-8F85-4010-A374-D0089DA74CBB}"/>
              </a:ext>
            </a:extLst>
          </p:cNvPr>
          <p:cNvSpPr>
            <a:spLocks noGrp="1"/>
          </p:cNvSpPr>
          <p:nvPr>
            <p:ph type="ctrTitle"/>
          </p:nvPr>
        </p:nvSpPr>
        <p:spPr>
          <a:xfrm>
            <a:off x="591312" y="0"/>
            <a:ext cx="4012885" cy="1499567"/>
          </a:xfrm>
        </p:spPr>
        <p:txBody>
          <a:bodyPr/>
          <a:lstStyle/>
          <a:p>
            <a:pPr algn="ctr"/>
            <a:r>
              <a:rPr lang="en-US" sz="9600" b="1" i="1" dirty="0">
                <a:latin typeface="Arial" panose="020B0604020202020204" pitchFamily="34" charset="0"/>
                <a:cs typeface="Arial" panose="020B0604020202020204" pitchFamily="34" charset="0"/>
              </a:rPr>
              <a:t>Lariat</a:t>
            </a:r>
          </a:p>
        </p:txBody>
      </p:sp>
      <p:sp>
        <p:nvSpPr>
          <p:cNvPr id="10" name="TextBox 9">
            <a:extLst>
              <a:ext uri="{FF2B5EF4-FFF2-40B4-BE49-F238E27FC236}">
                <a16:creationId xmlns:a16="http://schemas.microsoft.com/office/drawing/2014/main" id="{283AB784-7828-42BA-A319-3605C53FCE18}"/>
              </a:ext>
            </a:extLst>
          </p:cNvPr>
          <p:cNvSpPr txBox="1"/>
          <p:nvPr/>
        </p:nvSpPr>
        <p:spPr>
          <a:xfrm>
            <a:off x="193182" y="5164438"/>
            <a:ext cx="6619741" cy="2123658"/>
          </a:xfrm>
          <a:prstGeom prst="rect">
            <a:avLst/>
          </a:prstGeom>
          <a:noFill/>
        </p:spPr>
        <p:txBody>
          <a:bodyPr wrap="square" rtlCol="0">
            <a:spAutoFit/>
          </a:bodyPr>
          <a:lstStyle/>
          <a:p>
            <a:r>
              <a:rPr lang="en-US" sz="4400" b="1" i="1" dirty="0">
                <a:latin typeface="Arial" panose="020B0604020202020204" pitchFamily="34" charset="0"/>
                <a:cs typeface="Arial" panose="020B0604020202020204" pitchFamily="34" charset="0"/>
              </a:rPr>
              <a:t>2018 Company Overview</a:t>
            </a:r>
          </a:p>
          <a:p>
            <a:endParaRPr lang="en-US" sz="4400" b="1" i="1"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33C2C024-0424-4094-B2DC-6E1C5FB667F0}"/>
              </a:ext>
            </a:extLst>
          </p:cNvPr>
          <p:cNvSpPr txBox="1"/>
          <p:nvPr/>
        </p:nvSpPr>
        <p:spPr>
          <a:xfrm>
            <a:off x="663241" y="2445143"/>
            <a:ext cx="3728455" cy="2308324"/>
          </a:xfrm>
          <a:prstGeom prst="rect">
            <a:avLst/>
          </a:prstGeom>
          <a:noFill/>
        </p:spPr>
        <p:txBody>
          <a:bodyPr wrap="square" rtlCol="0">
            <a:spAutoFit/>
          </a:bodyPr>
          <a:lstStyle/>
          <a:p>
            <a:r>
              <a:rPr lang="en-US" sz="3600" b="1" i="1" dirty="0">
                <a:latin typeface="Arial" panose="020B0604020202020204" pitchFamily="34" charset="0"/>
                <a:cs typeface="Arial" panose="020B0604020202020204" pitchFamily="34" charset="0"/>
              </a:rPr>
              <a:t>Bringing mobility to the world one city at a time.</a:t>
            </a:r>
          </a:p>
        </p:txBody>
      </p:sp>
      <p:cxnSp>
        <p:nvCxnSpPr>
          <p:cNvPr id="14" name="Straight Connector 13">
            <a:extLst>
              <a:ext uri="{FF2B5EF4-FFF2-40B4-BE49-F238E27FC236}">
                <a16:creationId xmlns:a16="http://schemas.microsoft.com/office/drawing/2014/main" id="{29FD6468-2C66-4269-BA15-C6CF4BD339C3}"/>
              </a:ext>
            </a:extLst>
          </p:cNvPr>
          <p:cNvCxnSpPr>
            <a:cxnSpLocks/>
          </p:cNvCxnSpPr>
          <p:nvPr/>
        </p:nvCxnSpPr>
        <p:spPr>
          <a:xfrm>
            <a:off x="663241" y="1997897"/>
            <a:ext cx="3618964"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4518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16226-34F8-4DF0-897F-63F79561D194}"/>
              </a:ext>
            </a:extLst>
          </p:cNvPr>
          <p:cNvSpPr>
            <a:spLocks noGrp="1"/>
          </p:cNvSpPr>
          <p:nvPr>
            <p:ph type="title"/>
          </p:nvPr>
        </p:nvSpPr>
        <p:spPr/>
        <p:txBody>
          <a:bodyPr>
            <a:normAutofit/>
          </a:bodyPr>
          <a:lstStyle/>
          <a:p>
            <a:r>
              <a:rPr lang="en-US" sz="8000" b="1" dirty="0">
                <a:latin typeface="Arial" panose="020B0604020202020204" pitchFamily="34" charset="0"/>
                <a:cs typeface="Arial" panose="020B0604020202020204" pitchFamily="34" charset="0"/>
              </a:rPr>
              <a:t>Proposal</a:t>
            </a:r>
          </a:p>
        </p:txBody>
      </p:sp>
      <p:sp>
        <p:nvSpPr>
          <p:cNvPr id="3" name="Content Placeholder 2">
            <a:extLst>
              <a:ext uri="{FF2B5EF4-FFF2-40B4-BE49-F238E27FC236}">
                <a16:creationId xmlns:a16="http://schemas.microsoft.com/office/drawing/2014/main" id="{6ACC1C12-DB84-4A65-BAD6-8A3E081DA0FC}"/>
              </a:ext>
            </a:extLst>
          </p:cNvPr>
          <p:cNvSpPr>
            <a:spLocks noGrp="1"/>
          </p:cNvSpPr>
          <p:nvPr>
            <p:ph idx="1"/>
          </p:nvPr>
        </p:nvSpPr>
        <p:spPr>
          <a:xfrm>
            <a:off x="676488" y="2145349"/>
            <a:ext cx="8596668" cy="3880773"/>
          </a:xfrm>
        </p:spPr>
        <p:txBody>
          <a:bodyPr>
            <a:normAutofit/>
          </a:bodyPr>
          <a:lstStyle/>
          <a:p>
            <a:r>
              <a:rPr lang="en-US" sz="5400" dirty="0">
                <a:solidFill>
                  <a:schemeClr val="tx1"/>
                </a:solidFill>
                <a:latin typeface="Arial" panose="020B0604020202020204" pitchFamily="34" charset="0"/>
                <a:cs typeface="Arial" panose="020B0604020202020204" pitchFamily="34" charset="0"/>
              </a:rPr>
              <a:t>Eliminate the bottom 5 underperforming cars while doubling the top five cars.</a:t>
            </a:r>
          </a:p>
        </p:txBody>
      </p:sp>
    </p:spTree>
    <p:extLst>
      <p:ext uri="{BB962C8B-B14F-4D97-AF65-F5344CB8AC3E}">
        <p14:creationId xmlns:p14="http://schemas.microsoft.com/office/powerpoint/2010/main" val="3641214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16226-34F8-4DF0-897F-63F79561D194}"/>
              </a:ext>
            </a:extLst>
          </p:cNvPr>
          <p:cNvSpPr>
            <a:spLocks noGrp="1"/>
          </p:cNvSpPr>
          <p:nvPr>
            <p:ph type="title"/>
          </p:nvPr>
        </p:nvSpPr>
        <p:spPr/>
        <p:txBody>
          <a:bodyPr>
            <a:normAutofit/>
          </a:bodyPr>
          <a:lstStyle/>
          <a:p>
            <a:r>
              <a:rPr lang="en-US" sz="7200" b="1" dirty="0">
                <a:latin typeface="Arial" panose="020B0604020202020204" pitchFamily="34" charset="0"/>
                <a:cs typeface="Arial" panose="020B0604020202020204" pitchFamily="34" charset="0"/>
              </a:rPr>
              <a:t>Estimated Impacts </a:t>
            </a:r>
          </a:p>
        </p:txBody>
      </p:sp>
      <p:sp>
        <p:nvSpPr>
          <p:cNvPr id="3" name="Content Placeholder 2">
            <a:extLst>
              <a:ext uri="{FF2B5EF4-FFF2-40B4-BE49-F238E27FC236}">
                <a16:creationId xmlns:a16="http://schemas.microsoft.com/office/drawing/2014/main" id="{6ACC1C12-DB84-4A65-BAD6-8A3E081DA0FC}"/>
              </a:ext>
            </a:extLst>
          </p:cNvPr>
          <p:cNvSpPr>
            <a:spLocks noGrp="1"/>
          </p:cNvSpPr>
          <p:nvPr>
            <p:ph idx="1"/>
          </p:nvPr>
        </p:nvSpPr>
        <p:spPr>
          <a:xfrm>
            <a:off x="677334" y="1930400"/>
            <a:ext cx="8596668" cy="3880773"/>
          </a:xfrm>
        </p:spPr>
        <p:txBody>
          <a:bodyPr>
            <a:normAutofit/>
          </a:bodyPr>
          <a:lstStyle/>
          <a:p>
            <a:r>
              <a:rPr lang="en-US" sz="2400" dirty="0">
                <a:solidFill>
                  <a:schemeClr val="tx1"/>
                </a:solidFill>
                <a:latin typeface="Arial" panose="020B0604020202020204" pitchFamily="34" charset="0"/>
                <a:cs typeface="Arial" panose="020B0604020202020204" pitchFamily="34" charset="0"/>
              </a:rPr>
              <a:t>Our bottom line will take a $3.1 million hit as we double our fleet of high performing cars. </a:t>
            </a:r>
          </a:p>
          <a:p>
            <a:r>
              <a:rPr lang="en-US" sz="2400" dirty="0">
                <a:solidFill>
                  <a:schemeClr val="tx1"/>
                </a:solidFill>
                <a:latin typeface="Arial" panose="020B0604020202020204" pitchFamily="34" charset="0"/>
                <a:cs typeface="Arial" panose="020B0604020202020204" pitchFamily="34" charset="0"/>
              </a:rPr>
              <a:t>We expect to recoup our initial investment after 2.5 years.</a:t>
            </a:r>
          </a:p>
          <a:p>
            <a:r>
              <a:rPr lang="en-US" sz="2400" dirty="0">
                <a:solidFill>
                  <a:schemeClr val="tx1"/>
                </a:solidFill>
                <a:latin typeface="Arial" panose="020B0604020202020204" pitchFamily="34" charset="0"/>
                <a:cs typeface="Arial" panose="020B0604020202020204" pitchFamily="34" charset="0"/>
              </a:rPr>
              <a:t>We will save costs from low performing vehicles.</a:t>
            </a:r>
          </a:p>
          <a:p>
            <a:r>
              <a:rPr lang="en-US" sz="2400" dirty="0">
                <a:solidFill>
                  <a:schemeClr val="tx1"/>
                </a:solidFill>
                <a:latin typeface="Arial" panose="020B0604020202020204" pitchFamily="34" charset="0"/>
                <a:cs typeface="Arial" panose="020B0604020202020204" pitchFamily="34" charset="0"/>
              </a:rPr>
              <a:t>We will maximize our profit on high performing vehicles</a:t>
            </a:r>
          </a:p>
          <a:p>
            <a:r>
              <a:rPr lang="en-US" sz="2400" dirty="0">
                <a:solidFill>
                  <a:schemeClr val="tx1"/>
                </a:solidFill>
                <a:latin typeface="Arial" panose="020B0604020202020204" pitchFamily="34" charset="0"/>
                <a:cs typeface="Arial" panose="020B0604020202020204" pitchFamily="34" charset="0"/>
              </a:rPr>
              <a:t>Est. Cost: $1.6M</a:t>
            </a:r>
          </a:p>
          <a:p>
            <a:r>
              <a:rPr lang="en-US" sz="2400" dirty="0">
                <a:solidFill>
                  <a:schemeClr val="tx1"/>
                </a:solidFill>
                <a:latin typeface="Arial" panose="020B0604020202020204" pitchFamily="34" charset="0"/>
                <a:cs typeface="Arial" panose="020B0604020202020204" pitchFamily="34" charset="0"/>
              </a:rPr>
              <a:t>Est. Rev: $2.9M</a:t>
            </a:r>
          </a:p>
          <a:p>
            <a:r>
              <a:rPr lang="en-US" sz="2400" u="sng" dirty="0">
                <a:solidFill>
                  <a:schemeClr val="tx1"/>
                </a:solidFill>
                <a:latin typeface="Arial" panose="020B0604020202020204" pitchFamily="34" charset="0"/>
                <a:cs typeface="Arial" panose="020B0604020202020204" pitchFamily="34" charset="0"/>
              </a:rPr>
              <a:t>Est. Profit: $1.3M</a:t>
            </a:r>
          </a:p>
          <a:p>
            <a:endParaRPr lang="en-US" sz="24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50262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86C02-FCAC-4008-9AE6-B86B3AF16756}"/>
              </a:ext>
            </a:extLst>
          </p:cNvPr>
          <p:cNvSpPr>
            <a:spLocks noGrp="1"/>
          </p:cNvSpPr>
          <p:nvPr>
            <p:ph type="title"/>
          </p:nvPr>
        </p:nvSpPr>
        <p:spPr>
          <a:xfrm>
            <a:off x="426196" y="337513"/>
            <a:ext cx="8596668" cy="1320800"/>
          </a:xfrm>
        </p:spPr>
        <p:txBody>
          <a:bodyPr>
            <a:normAutofit/>
          </a:bodyPr>
          <a:lstStyle/>
          <a:p>
            <a:r>
              <a:rPr lang="en-US" sz="6000" i="1" dirty="0">
                <a:latin typeface="Arial" panose="020B0604020202020204" pitchFamily="34" charset="0"/>
                <a:cs typeface="Arial" panose="020B0604020202020204" pitchFamily="34" charset="0"/>
              </a:rPr>
              <a:t>Strategize Goals</a:t>
            </a:r>
          </a:p>
        </p:txBody>
      </p:sp>
      <p:sp>
        <p:nvSpPr>
          <p:cNvPr id="3" name="Content Placeholder 2">
            <a:extLst>
              <a:ext uri="{FF2B5EF4-FFF2-40B4-BE49-F238E27FC236}">
                <a16:creationId xmlns:a16="http://schemas.microsoft.com/office/drawing/2014/main" id="{C2B81F0D-0420-417D-B209-068C3CC75768}"/>
              </a:ext>
            </a:extLst>
          </p:cNvPr>
          <p:cNvSpPr>
            <a:spLocks noGrp="1"/>
          </p:cNvSpPr>
          <p:nvPr>
            <p:ph idx="1"/>
          </p:nvPr>
        </p:nvSpPr>
        <p:spPr>
          <a:xfrm>
            <a:off x="535667" y="1658313"/>
            <a:ext cx="2890113" cy="3880773"/>
          </a:xfrm>
        </p:spPr>
        <p:txBody>
          <a:bodyPr>
            <a:noAutofit/>
          </a:bodyPr>
          <a:lstStyle/>
          <a:p>
            <a:r>
              <a:rPr lang="en-US" sz="3200" dirty="0">
                <a:latin typeface="Arial" panose="020B0604020202020204" pitchFamily="34" charset="0"/>
                <a:cs typeface="Arial" panose="020B0604020202020204" pitchFamily="34" charset="0"/>
              </a:rPr>
              <a:t>Goal 1</a:t>
            </a:r>
          </a:p>
          <a:p>
            <a:pPr marL="0" indent="0">
              <a:buNone/>
            </a:pPr>
            <a:r>
              <a:rPr lang="en-US" sz="2400" b="1" dirty="0">
                <a:latin typeface="Arial" panose="020B0604020202020204" pitchFamily="34" charset="0"/>
                <a:cs typeface="Arial" panose="020B0604020202020204" pitchFamily="34" charset="0"/>
              </a:rPr>
              <a:t>Maximize Net Profit</a:t>
            </a:r>
          </a:p>
          <a:p>
            <a:pPr marL="0" indent="0">
              <a:buNone/>
            </a:pPr>
            <a:r>
              <a:rPr lang="en-US" sz="2000" dirty="0">
                <a:solidFill>
                  <a:schemeClr val="tx1"/>
                </a:solidFill>
                <a:latin typeface="Arial" panose="020B0604020202020204" pitchFamily="34" charset="0"/>
                <a:cs typeface="Arial" panose="020B0604020202020204" pitchFamily="34" charset="0"/>
              </a:rPr>
              <a:t>What is the best way we can maximize our net profit in high end areas? More high- performance cars? Less low-performance cars? 		</a:t>
            </a:r>
          </a:p>
          <a:p>
            <a:pPr marL="0" indent="0">
              <a:buNone/>
            </a:pPr>
            <a:r>
              <a:rPr lang="en-US" sz="2000" dirty="0">
                <a:latin typeface="Arial" panose="020B0604020202020204" pitchFamily="34" charset="0"/>
                <a:cs typeface="Arial" panose="020B0604020202020204" pitchFamily="34" charset="0"/>
              </a:rPr>
              <a:t>							</a:t>
            </a: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a:latin typeface="Arial" panose="020B0604020202020204" pitchFamily="34" charset="0"/>
              <a:cs typeface="Arial" panose="020B0604020202020204" pitchFamily="34" charset="0"/>
            </a:endParaRPr>
          </a:p>
        </p:txBody>
      </p:sp>
      <p:sp>
        <p:nvSpPr>
          <p:cNvPr id="7" name="Content Placeholder 2">
            <a:extLst>
              <a:ext uri="{FF2B5EF4-FFF2-40B4-BE49-F238E27FC236}">
                <a16:creationId xmlns:a16="http://schemas.microsoft.com/office/drawing/2014/main" id="{D5C3A1BC-23E8-43D6-88ED-7DC7EA4BE145}"/>
              </a:ext>
            </a:extLst>
          </p:cNvPr>
          <p:cNvSpPr txBox="1">
            <a:spLocks/>
          </p:cNvSpPr>
          <p:nvPr/>
        </p:nvSpPr>
        <p:spPr>
          <a:xfrm>
            <a:off x="3291841" y="1658312"/>
            <a:ext cx="3133524" cy="3880773"/>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3200" dirty="0">
                <a:solidFill>
                  <a:schemeClr val="tx1"/>
                </a:solidFill>
                <a:latin typeface="Arial" panose="020B0604020202020204" pitchFamily="34" charset="0"/>
                <a:cs typeface="Arial" panose="020B0604020202020204" pitchFamily="34" charset="0"/>
              </a:rPr>
              <a:t>Goal 2</a:t>
            </a:r>
          </a:p>
          <a:p>
            <a:pPr marL="0" indent="0">
              <a:buFont typeface="Wingdings 3" charset="2"/>
              <a:buNone/>
            </a:pPr>
            <a:r>
              <a:rPr lang="en-US" sz="2400" b="1" dirty="0">
                <a:solidFill>
                  <a:schemeClr val="tx1"/>
                </a:solidFill>
                <a:latin typeface="Arial" panose="020B0604020202020204" pitchFamily="34" charset="0"/>
                <a:cs typeface="Arial" panose="020B0604020202020204" pitchFamily="34" charset="0"/>
              </a:rPr>
              <a:t>Minimize Cost</a:t>
            </a:r>
            <a:r>
              <a:rPr lang="en-US" sz="2000" dirty="0">
                <a:solidFill>
                  <a:schemeClr val="tx1"/>
                </a:solidFill>
                <a:latin typeface="Arial" panose="020B0604020202020204" pitchFamily="34" charset="0"/>
                <a:cs typeface="Arial" panose="020B0604020202020204" pitchFamily="34" charset="0"/>
              </a:rPr>
              <a:t>	</a:t>
            </a:r>
          </a:p>
          <a:p>
            <a:pPr marL="0" indent="0">
              <a:buFont typeface="Wingdings 3" charset="2"/>
              <a:buNone/>
            </a:pPr>
            <a:r>
              <a:rPr lang="en-US" sz="2000" dirty="0">
                <a:solidFill>
                  <a:schemeClr val="tx1"/>
                </a:solidFill>
                <a:latin typeface="Arial" panose="020B0604020202020204" pitchFamily="34" charset="0"/>
                <a:cs typeface="Arial" panose="020B0604020202020204" pitchFamily="34" charset="0"/>
              </a:rPr>
              <a:t>How can we eliminate some of our costs?</a:t>
            </a:r>
          </a:p>
          <a:p>
            <a:r>
              <a:rPr lang="en-US" sz="2000" dirty="0">
                <a:solidFill>
                  <a:schemeClr val="tx1"/>
                </a:solidFill>
                <a:latin typeface="Arial" panose="020B0604020202020204" pitchFamily="34" charset="0"/>
                <a:cs typeface="Arial" panose="020B0604020202020204" pitchFamily="34" charset="0"/>
              </a:rPr>
              <a:t>Dump underperforming cars</a:t>
            </a:r>
          </a:p>
          <a:p>
            <a:pPr marL="0" indent="0">
              <a:buNone/>
            </a:pPr>
            <a:r>
              <a:rPr lang="en-US" sz="3200" dirty="0">
                <a:solidFill>
                  <a:schemeClr val="tx1"/>
                </a:solidFill>
                <a:latin typeface="Arial" panose="020B0604020202020204" pitchFamily="34" charset="0"/>
                <a:cs typeface="Arial" panose="020B0604020202020204" pitchFamily="34" charset="0"/>
              </a:rPr>
              <a:t>	</a:t>
            </a:r>
          </a:p>
          <a:p>
            <a:pPr marL="0" indent="0">
              <a:buFont typeface="Wingdings 3" charset="2"/>
              <a:buNone/>
            </a:pPr>
            <a:r>
              <a:rPr lang="en-US" sz="2000" dirty="0">
                <a:solidFill>
                  <a:schemeClr val="tx1"/>
                </a:solidFill>
                <a:latin typeface="Arial" panose="020B0604020202020204" pitchFamily="34" charset="0"/>
                <a:cs typeface="Arial" panose="020B0604020202020204" pitchFamily="34" charset="0"/>
              </a:rPr>
              <a:t>							</a:t>
            </a:r>
          </a:p>
          <a:p>
            <a:pPr marL="0" indent="0">
              <a:buFont typeface="Wingdings 3" charset="2"/>
              <a:buNone/>
            </a:pPr>
            <a:endParaRPr lang="en-US" sz="2000" dirty="0">
              <a:solidFill>
                <a:schemeClr val="tx1"/>
              </a:solidFill>
              <a:latin typeface="Arial" panose="020B0604020202020204" pitchFamily="34" charset="0"/>
              <a:cs typeface="Arial" panose="020B0604020202020204" pitchFamily="34" charset="0"/>
            </a:endParaRPr>
          </a:p>
          <a:p>
            <a:pPr marL="0" indent="0">
              <a:buFont typeface="Wingdings 3" charset="2"/>
              <a:buNone/>
            </a:pPr>
            <a:endParaRPr lang="en-US" sz="2000" dirty="0">
              <a:solidFill>
                <a:schemeClr val="tx1"/>
              </a:solidFill>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0D540DD4-A7BE-4394-B629-109C3CD358E3}"/>
              </a:ext>
            </a:extLst>
          </p:cNvPr>
          <p:cNvSpPr txBox="1">
            <a:spLocks/>
          </p:cNvSpPr>
          <p:nvPr/>
        </p:nvSpPr>
        <p:spPr>
          <a:xfrm>
            <a:off x="6534835" y="1658311"/>
            <a:ext cx="2890113" cy="3880773"/>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3200" dirty="0">
                <a:solidFill>
                  <a:schemeClr val="tx1"/>
                </a:solidFill>
                <a:latin typeface="Arial" panose="020B0604020202020204" pitchFamily="34" charset="0"/>
                <a:cs typeface="Arial" panose="020B0604020202020204" pitchFamily="34" charset="0"/>
              </a:rPr>
              <a:t>Context</a:t>
            </a:r>
          </a:p>
          <a:p>
            <a:pPr marL="0" indent="0">
              <a:buFont typeface="Wingdings 3" charset="2"/>
              <a:buNone/>
            </a:pPr>
            <a:r>
              <a:rPr lang="en-US" sz="2400" b="1" dirty="0">
                <a:solidFill>
                  <a:schemeClr val="tx1"/>
                </a:solidFill>
                <a:latin typeface="Arial" panose="020B0604020202020204" pitchFamily="34" charset="0"/>
                <a:cs typeface="Arial" panose="020B0604020202020204" pitchFamily="34" charset="0"/>
              </a:rPr>
              <a:t>$30.3 Million total costs in 2018</a:t>
            </a:r>
          </a:p>
          <a:p>
            <a:pPr marL="0" indent="0">
              <a:buFont typeface="Wingdings 3" charset="2"/>
              <a:buNone/>
            </a:pPr>
            <a:r>
              <a:rPr lang="en-US" sz="2400" b="1" dirty="0">
                <a:solidFill>
                  <a:schemeClr val="tx1"/>
                </a:solidFill>
                <a:latin typeface="Arial" panose="020B0604020202020204" pitchFamily="34" charset="0"/>
                <a:cs typeface="Arial" panose="020B0604020202020204" pitchFamily="34" charset="0"/>
              </a:rPr>
              <a:t>$22.5 Million in Net Profit</a:t>
            </a:r>
            <a:r>
              <a:rPr lang="en-US" sz="2000" dirty="0">
                <a:solidFill>
                  <a:schemeClr val="tx1"/>
                </a:solidFill>
                <a:latin typeface="Arial" panose="020B0604020202020204" pitchFamily="34" charset="0"/>
                <a:cs typeface="Arial" panose="020B0604020202020204" pitchFamily="34" charset="0"/>
              </a:rPr>
              <a:t>					</a:t>
            </a:r>
          </a:p>
          <a:p>
            <a:pPr marL="0" indent="0">
              <a:buFont typeface="Wingdings 3" charset="2"/>
              <a:buNone/>
            </a:pPr>
            <a:endParaRPr lang="en-US" sz="2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15514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0BA65-9FEF-47AF-8164-ECD4391A5289}"/>
              </a:ext>
            </a:extLst>
          </p:cNvPr>
          <p:cNvSpPr>
            <a:spLocks noGrp="1"/>
          </p:cNvSpPr>
          <p:nvPr>
            <p:ph type="title"/>
          </p:nvPr>
        </p:nvSpPr>
        <p:spPr>
          <a:xfrm>
            <a:off x="0" y="0"/>
            <a:ext cx="8596668" cy="1320800"/>
          </a:xfrm>
        </p:spPr>
        <p:txBody>
          <a:bodyPr/>
          <a:lstStyle/>
          <a:p>
            <a:r>
              <a:rPr lang="en-US" b="1" dirty="0">
                <a:latin typeface="Arial" panose="020B0604020202020204" pitchFamily="34" charset="0"/>
                <a:cs typeface="Arial" panose="020B0604020202020204" pitchFamily="34" charset="0"/>
              </a:rPr>
              <a:t>Most Popular Car Companies – Top 5</a:t>
            </a:r>
            <a:br>
              <a:rPr lang="en-US" b="1"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B21CA3E-4F79-4729-8ABE-BB2302685191}"/>
              </a:ext>
            </a:extLst>
          </p:cNvPr>
          <p:cNvSpPr>
            <a:spLocks noGrp="1"/>
          </p:cNvSpPr>
          <p:nvPr>
            <p:ph idx="1"/>
          </p:nvPr>
        </p:nvSpPr>
        <p:spPr>
          <a:xfrm>
            <a:off x="0" y="652385"/>
            <a:ext cx="5391573" cy="1320801"/>
          </a:xfrm>
        </p:spPr>
        <p:txBody>
          <a:bodyPr>
            <a:normAutofit/>
          </a:bodyPr>
          <a:lstStyle/>
          <a:p>
            <a:r>
              <a:rPr lang="en-US" sz="2000" dirty="0">
                <a:solidFill>
                  <a:schemeClr val="tx1"/>
                </a:solidFill>
                <a:latin typeface="Arial" panose="020B0604020202020204" pitchFamily="34" charset="0"/>
                <a:cs typeface="Arial" panose="020B0604020202020204" pitchFamily="34" charset="0"/>
              </a:rPr>
              <a:t>Top 5 Highest Net Profit Car Companies</a:t>
            </a:r>
          </a:p>
        </p:txBody>
      </p:sp>
      <p:graphicFrame>
        <p:nvGraphicFramePr>
          <p:cNvPr id="5" name="Chart 4">
            <a:extLst>
              <a:ext uri="{FF2B5EF4-FFF2-40B4-BE49-F238E27FC236}">
                <a16:creationId xmlns:a16="http://schemas.microsoft.com/office/drawing/2014/main" id="{10885BAE-73DD-4C39-91CA-2DD3D998D57F}"/>
              </a:ext>
            </a:extLst>
          </p:cNvPr>
          <p:cNvGraphicFramePr>
            <a:graphicFrameLocks/>
          </p:cNvGraphicFramePr>
          <p:nvPr>
            <p:extLst>
              <p:ext uri="{D42A27DB-BD31-4B8C-83A1-F6EECF244321}">
                <p14:modId xmlns:p14="http://schemas.microsoft.com/office/powerpoint/2010/main" val="3043393796"/>
              </p:ext>
            </p:extLst>
          </p:nvPr>
        </p:nvGraphicFramePr>
        <p:xfrm>
          <a:off x="207100" y="1312785"/>
          <a:ext cx="9765956" cy="4825887"/>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C9FDBD6E-3889-421A-A171-C939D15DF7C7}"/>
              </a:ext>
            </a:extLst>
          </p:cNvPr>
          <p:cNvSpPr txBox="1"/>
          <p:nvPr/>
        </p:nvSpPr>
        <p:spPr>
          <a:xfrm>
            <a:off x="5260848" y="976048"/>
            <a:ext cx="4322064" cy="954107"/>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Net Profit - $7.1 Million</a:t>
            </a:r>
          </a:p>
          <a:p>
            <a:endParaRPr lang="en-US" sz="2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47796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0BA65-9FEF-47AF-8164-ECD4391A5289}"/>
              </a:ext>
            </a:extLst>
          </p:cNvPr>
          <p:cNvSpPr>
            <a:spLocks noGrp="1"/>
          </p:cNvSpPr>
          <p:nvPr>
            <p:ph type="title"/>
          </p:nvPr>
        </p:nvSpPr>
        <p:spPr>
          <a:xfrm>
            <a:off x="0" y="0"/>
            <a:ext cx="9320784" cy="1320800"/>
          </a:xfrm>
        </p:spPr>
        <p:txBody>
          <a:bodyPr>
            <a:normAutofit/>
          </a:bodyPr>
          <a:lstStyle/>
          <a:p>
            <a:r>
              <a:rPr lang="en-US" b="1" dirty="0">
                <a:latin typeface="Arial" panose="020B0604020202020204" pitchFamily="34" charset="0"/>
                <a:cs typeface="Arial" panose="020B0604020202020204" pitchFamily="34" charset="0"/>
              </a:rPr>
              <a:t>Least Popular Car Companies – Bottom 5</a:t>
            </a:r>
            <a:br>
              <a:rPr lang="en-US" b="1"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B21CA3E-4F79-4729-8ABE-BB2302685191}"/>
              </a:ext>
            </a:extLst>
          </p:cNvPr>
          <p:cNvSpPr>
            <a:spLocks noGrp="1"/>
          </p:cNvSpPr>
          <p:nvPr>
            <p:ph idx="1"/>
          </p:nvPr>
        </p:nvSpPr>
        <p:spPr>
          <a:xfrm>
            <a:off x="0" y="652385"/>
            <a:ext cx="5894832" cy="1320801"/>
          </a:xfrm>
        </p:spPr>
        <p:txBody>
          <a:bodyPr>
            <a:normAutofit/>
          </a:bodyPr>
          <a:lstStyle/>
          <a:p>
            <a:r>
              <a:rPr lang="en-US" sz="2000" dirty="0">
                <a:solidFill>
                  <a:schemeClr val="tx1"/>
                </a:solidFill>
                <a:latin typeface="Arial" panose="020B0604020202020204" pitchFamily="34" charset="0"/>
                <a:cs typeface="Arial" panose="020B0604020202020204" pitchFamily="34" charset="0"/>
              </a:rPr>
              <a:t>Bottom 5 Lowest Net Profit Car Companies</a:t>
            </a:r>
          </a:p>
        </p:txBody>
      </p:sp>
      <p:sp>
        <p:nvSpPr>
          <p:cNvPr id="6" name="TextBox 5">
            <a:extLst>
              <a:ext uri="{FF2B5EF4-FFF2-40B4-BE49-F238E27FC236}">
                <a16:creationId xmlns:a16="http://schemas.microsoft.com/office/drawing/2014/main" id="{C9FDBD6E-3889-421A-A171-C939D15DF7C7}"/>
              </a:ext>
            </a:extLst>
          </p:cNvPr>
          <p:cNvSpPr txBox="1"/>
          <p:nvPr/>
        </p:nvSpPr>
        <p:spPr>
          <a:xfrm>
            <a:off x="5503164" y="1312785"/>
            <a:ext cx="4096512" cy="523220"/>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Total Cost - $41,709k</a:t>
            </a:r>
          </a:p>
        </p:txBody>
      </p:sp>
      <p:graphicFrame>
        <p:nvGraphicFramePr>
          <p:cNvPr id="7" name="Chart 6">
            <a:extLst>
              <a:ext uri="{FF2B5EF4-FFF2-40B4-BE49-F238E27FC236}">
                <a16:creationId xmlns:a16="http://schemas.microsoft.com/office/drawing/2014/main" id="{D50B25AB-AF9B-4A18-AFED-64304A8CB600}"/>
              </a:ext>
            </a:extLst>
          </p:cNvPr>
          <p:cNvGraphicFramePr>
            <a:graphicFrameLocks/>
          </p:cNvGraphicFramePr>
          <p:nvPr>
            <p:extLst>
              <p:ext uri="{D42A27DB-BD31-4B8C-83A1-F6EECF244321}">
                <p14:modId xmlns:p14="http://schemas.microsoft.com/office/powerpoint/2010/main" val="2040640851"/>
              </p:ext>
            </p:extLst>
          </p:nvPr>
        </p:nvGraphicFramePr>
        <p:xfrm>
          <a:off x="134113" y="1658112"/>
          <a:ext cx="9922978" cy="519988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96054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A31AE-1DB6-4D03-9AD3-AAC88D68A859}"/>
              </a:ext>
            </a:extLst>
          </p:cNvPr>
          <p:cNvSpPr>
            <a:spLocks noGrp="1"/>
          </p:cNvSpPr>
          <p:nvPr>
            <p:ph type="title"/>
          </p:nvPr>
        </p:nvSpPr>
        <p:spPr>
          <a:xfrm>
            <a:off x="0" y="23151"/>
            <a:ext cx="8596668" cy="1320800"/>
          </a:xfrm>
        </p:spPr>
        <p:txBody>
          <a:bodyPr/>
          <a:lstStyle/>
          <a:p>
            <a:r>
              <a:rPr lang="en-US" sz="4000" b="1" dirty="0">
                <a:latin typeface="Arial" panose="020B0604020202020204" pitchFamily="34" charset="0"/>
                <a:cs typeface="Arial" panose="020B0604020202020204" pitchFamily="34" charset="0"/>
              </a:rPr>
              <a:t> Most Popular Car Models – Top 5</a:t>
            </a:r>
            <a:br>
              <a:rPr lang="en-US" dirty="0"/>
            </a:br>
            <a:endParaRPr lang="en-US" dirty="0"/>
          </a:p>
        </p:txBody>
      </p:sp>
      <p:sp>
        <p:nvSpPr>
          <p:cNvPr id="3" name="Content Placeholder 2">
            <a:extLst>
              <a:ext uri="{FF2B5EF4-FFF2-40B4-BE49-F238E27FC236}">
                <a16:creationId xmlns:a16="http://schemas.microsoft.com/office/drawing/2014/main" id="{36A898C6-69CC-400A-AB83-859CBD58D9D1}"/>
              </a:ext>
            </a:extLst>
          </p:cNvPr>
          <p:cNvSpPr>
            <a:spLocks noGrp="1"/>
          </p:cNvSpPr>
          <p:nvPr>
            <p:ph idx="1"/>
          </p:nvPr>
        </p:nvSpPr>
        <p:spPr>
          <a:xfrm>
            <a:off x="0" y="873924"/>
            <a:ext cx="7525174" cy="732075"/>
          </a:xfrm>
        </p:spPr>
        <p:txBody>
          <a:bodyPr>
            <a:normAutofit/>
          </a:bodyPr>
          <a:lstStyle/>
          <a:p>
            <a:r>
              <a:rPr lang="en-US" sz="3200" dirty="0">
                <a:solidFill>
                  <a:schemeClr val="accent1"/>
                </a:solidFill>
                <a:latin typeface="Arial" panose="020B0604020202020204" pitchFamily="34" charset="0"/>
                <a:cs typeface="Arial" panose="020B0604020202020204" pitchFamily="34" charset="0"/>
              </a:rPr>
              <a:t>Top 5 Highest Net Profit Cars</a:t>
            </a:r>
          </a:p>
          <a:p>
            <a:endParaRPr lang="en-US" dirty="0"/>
          </a:p>
        </p:txBody>
      </p:sp>
      <p:sp>
        <p:nvSpPr>
          <p:cNvPr id="5" name="TextBox 4">
            <a:extLst>
              <a:ext uri="{FF2B5EF4-FFF2-40B4-BE49-F238E27FC236}">
                <a16:creationId xmlns:a16="http://schemas.microsoft.com/office/drawing/2014/main" id="{6099DBB2-8D6E-47A5-A09A-56239F96A526}"/>
              </a:ext>
            </a:extLst>
          </p:cNvPr>
          <p:cNvSpPr txBox="1"/>
          <p:nvPr/>
        </p:nvSpPr>
        <p:spPr>
          <a:xfrm>
            <a:off x="6096000" y="1375166"/>
            <a:ext cx="3772748" cy="830997"/>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Net Profit - $642,828k</a:t>
            </a:r>
          </a:p>
          <a:p>
            <a:endParaRPr lang="en-US" sz="2400" b="1" dirty="0">
              <a:latin typeface="Arial" panose="020B0604020202020204" pitchFamily="34" charset="0"/>
              <a:cs typeface="Arial" panose="020B0604020202020204" pitchFamily="34" charset="0"/>
            </a:endParaRPr>
          </a:p>
        </p:txBody>
      </p:sp>
      <p:graphicFrame>
        <p:nvGraphicFramePr>
          <p:cNvPr id="16" name="Chart 15">
            <a:extLst>
              <a:ext uri="{FF2B5EF4-FFF2-40B4-BE49-F238E27FC236}">
                <a16:creationId xmlns:a16="http://schemas.microsoft.com/office/drawing/2014/main" id="{CDF784D3-5DC1-4644-B94C-B4E09564AF37}"/>
              </a:ext>
            </a:extLst>
          </p:cNvPr>
          <p:cNvGraphicFramePr>
            <a:graphicFrameLocks/>
          </p:cNvGraphicFramePr>
          <p:nvPr>
            <p:extLst>
              <p:ext uri="{D42A27DB-BD31-4B8C-83A1-F6EECF244321}">
                <p14:modId xmlns:p14="http://schemas.microsoft.com/office/powerpoint/2010/main" val="101194268"/>
              </p:ext>
            </p:extLst>
          </p:nvPr>
        </p:nvGraphicFramePr>
        <p:xfrm>
          <a:off x="298704" y="1682094"/>
          <a:ext cx="9369552" cy="517590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97925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A31AE-1DB6-4D03-9AD3-AAC88D68A859}"/>
              </a:ext>
            </a:extLst>
          </p:cNvPr>
          <p:cNvSpPr>
            <a:spLocks noGrp="1"/>
          </p:cNvSpPr>
          <p:nvPr>
            <p:ph type="title"/>
          </p:nvPr>
        </p:nvSpPr>
        <p:spPr>
          <a:xfrm>
            <a:off x="0" y="102319"/>
            <a:ext cx="9502989" cy="1320800"/>
          </a:xfrm>
        </p:spPr>
        <p:txBody>
          <a:bodyPr>
            <a:normAutofit/>
          </a:bodyPr>
          <a:lstStyle/>
          <a:p>
            <a:r>
              <a:rPr lang="en-US" sz="3800" b="1" dirty="0">
                <a:latin typeface="Arial" panose="020B0604020202020204" pitchFamily="34" charset="0"/>
                <a:cs typeface="Arial" panose="020B0604020202020204" pitchFamily="34" charset="0"/>
              </a:rPr>
              <a:t>Least Popular Car Models – Bottom 5</a:t>
            </a:r>
            <a:br>
              <a:rPr lang="en-US" dirty="0"/>
            </a:br>
            <a:endParaRPr lang="en-US" dirty="0"/>
          </a:p>
        </p:txBody>
      </p:sp>
      <p:sp>
        <p:nvSpPr>
          <p:cNvPr id="3" name="Content Placeholder 2">
            <a:extLst>
              <a:ext uri="{FF2B5EF4-FFF2-40B4-BE49-F238E27FC236}">
                <a16:creationId xmlns:a16="http://schemas.microsoft.com/office/drawing/2014/main" id="{36A898C6-69CC-400A-AB83-859CBD58D9D1}"/>
              </a:ext>
            </a:extLst>
          </p:cNvPr>
          <p:cNvSpPr>
            <a:spLocks noGrp="1"/>
          </p:cNvSpPr>
          <p:nvPr>
            <p:ph idx="1"/>
          </p:nvPr>
        </p:nvSpPr>
        <p:spPr>
          <a:xfrm>
            <a:off x="0" y="873924"/>
            <a:ext cx="7525174" cy="732075"/>
          </a:xfrm>
        </p:spPr>
        <p:txBody>
          <a:bodyPr>
            <a:normAutofit/>
          </a:bodyPr>
          <a:lstStyle/>
          <a:p>
            <a:r>
              <a:rPr lang="en-US" sz="3200" dirty="0">
                <a:solidFill>
                  <a:schemeClr val="accent1"/>
                </a:solidFill>
                <a:latin typeface="Arial" panose="020B0604020202020204" pitchFamily="34" charset="0"/>
                <a:cs typeface="Arial" panose="020B0604020202020204" pitchFamily="34" charset="0"/>
              </a:rPr>
              <a:t>Top 5 Lowest Net Profit Cars</a:t>
            </a:r>
          </a:p>
          <a:p>
            <a:endParaRPr lang="en-US" dirty="0"/>
          </a:p>
        </p:txBody>
      </p:sp>
      <p:graphicFrame>
        <p:nvGraphicFramePr>
          <p:cNvPr id="5" name="Chart 4">
            <a:extLst>
              <a:ext uri="{FF2B5EF4-FFF2-40B4-BE49-F238E27FC236}">
                <a16:creationId xmlns:a16="http://schemas.microsoft.com/office/drawing/2014/main" id="{E4D5BAAA-C96D-430C-ADA0-0D31D1F61375}"/>
              </a:ext>
            </a:extLst>
          </p:cNvPr>
          <p:cNvGraphicFramePr>
            <a:graphicFrameLocks/>
          </p:cNvGraphicFramePr>
          <p:nvPr>
            <p:extLst>
              <p:ext uri="{D42A27DB-BD31-4B8C-83A1-F6EECF244321}">
                <p14:modId xmlns:p14="http://schemas.microsoft.com/office/powerpoint/2010/main" val="1383355728"/>
              </p:ext>
            </p:extLst>
          </p:nvPr>
        </p:nvGraphicFramePr>
        <p:xfrm>
          <a:off x="143547" y="1423119"/>
          <a:ext cx="10565092" cy="5434881"/>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23A01346-521C-4501-A96B-7320B5BC2C11}"/>
              </a:ext>
            </a:extLst>
          </p:cNvPr>
          <p:cNvSpPr txBox="1"/>
          <p:nvPr/>
        </p:nvSpPr>
        <p:spPr>
          <a:xfrm>
            <a:off x="6096000" y="733023"/>
            <a:ext cx="3747041" cy="830997"/>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Net Profit - </a:t>
            </a:r>
            <a:r>
              <a:rPr lang="en-US" sz="2400" b="1" dirty="0">
                <a:solidFill>
                  <a:schemeClr val="accent5"/>
                </a:solidFill>
                <a:latin typeface="Arial" panose="020B0604020202020204" pitchFamily="34" charset="0"/>
                <a:cs typeface="Arial" panose="020B0604020202020204" pitchFamily="34" charset="0"/>
              </a:rPr>
              <a:t>$(5,916)</a:t>
            </a:r>
          </a:p>
          <a:p>
            <a:r>
              <a:rPr lang="en-US" sz="2400" b="1" dirty="0">
                <a:latin typeface="Arial" panose="020B0604020202020204" pitchFamily="34" charset="0"/>
                <a:cs typeface="Arial" panose="020B0604020202020204" pitchFamily="34" charset="0"/>
              </a:rPr>
              <a:t>Total Cost - $43,764k</a:t>
            </a:r>
          </a:p>
        </p:txBody>
      </p:sp>
    </p:spTree>
    <p:extLst>
      <p:ext uri="{BB962C8B-B14F-4D97-AF65-F5344CB8AC3E}">
        <p14:creationId xmlns:p14="http://schemas.microsoft.com/office/powerpoint/2010/main" val="3284892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2BCE4-4376-4BB2-8E5E-FE9EDA765128}"/>
              </a:ext>
            </a:extLst>
          </p:cNvPr>
          <p:cNvSpPr>
            <a:spLocks noGrp="1"/>
          </p:cNvSpPr>
          <p:nvPr>
            <p:ph type="title"/>
          </p:nvPr>
        </p:nvSpPr>
        <p:spPr>
          <a:xfrm>
            <a:off x="0" y="0"/>
            <a:ext cx="8596668" cy="1320800"/>
          </a:xfrm>
        </p:spPr>
        <p:txBody>
          <a:bodyPr/>
          <a:lstStyle/>
          <a:p>
            <a:r>
              <a:rPr lang="en-US" b="1" dirty="0">
                <a:latin typeface="Arial" panose="020B0604020202020204" pitchFamily="34" charset="0"/>
                <a:cs typeface="Arial" panose="020B0604020202020204" pitchFamily="34" charset="0"/>
              </a:rPr>
              <a:t>Strategy 1: Eliminate Bottom 5 Cars</a:t>
            </a:r>
          </a:p>
        </p:txBody>
      </p:sp>
      <p:sp>
        <p:nvSpPr>
          <p:cNvPr id="8" name="Oval 7">
            <a:extLst>
              <a:ext uri="{FF2B5EF4-FFF2-40B4-BE49-F238E27FC236}">
                <a16:creationId xmlns:a16="http://schemas.microsoft.com/office/drawing/2014/main" id="{A756580C-0C8D-43A5-ACD6-412A9CA2E7E5}"/>
              </a:ext>
            </a:extLst>
          </p:cNvPr>
          <p:cNvSpPr/>
          <p:nvPr/>
        </p:nvSpPr>
        <p:spPr>
          <a:xfrm>
            <a:off x="1371600" y="3668554"/>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Total Cost</a:t>
            </a:r>
          </a:p>
          <a:p>
            <a:pPr algn="ctr"/>
            <a:r>
              <a:rPr lang="en-US" dirty="0">
                <a:solidFill>
                  <a:srgbClr val="FF0000"/>
                </a:solidFill>
                <a:latin typeface="Arial" panose="020B0604020202020204" pitchFamily="34" charset="0"/>
                <a:cs typeface="Arial" panose="020B0604020202020204" pitchFamily="34" charset="0"/>
              </a:rPr>
              <a:t>$43,764</a:t>
            </a:r>
          </a:p>
        </p:txBody>
      </p:sp>
      <p:sp>
        <p:nvSpPr>
          <p:cNvPr id="13" name="Oval 12">
            <a:extLst>
              <a:ext uri="{FF2B5EF4-FFF2-40B4-BE49-F238E27FC236}">
                <a16:creationId xmlns:a16="http://schemas.microsoft.com/office/drawing/2014/main" id="{94F0AA04-04CC-40FA-A298-06E375DFA6B6}"/>
              </a:ext>
            </a:extLst>
          </p:cNvPr>
          <p:cNvSpPr/>
          <p:nvPr/>
        </p:nvSpPr>
        <p:spPr>
          <a:xfrm>
            <a:off x="1371600" y="496090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Net Profit</a:t>
            </a:r>
          </a:p>
          <a:p>
            <a:pPr algn="ctr"/>
            <a:r>
              <a:rPr lang="en-US" dirty="0">
                <a:solidFill>
                  <a:srgbClr val="FF0000"/>
                </a:solidFill>
                <a:latin typeface="Arial" panose="020B0604020202020204" pitchFamily="34" charset="0"/>
                <a:cs typeface="Arial" panose="020B0604020202020204" pitchFamily="34" charset="0"/>
              </a:rPr>
              <a:t>$(5,916)</a:t>
            </a:r>
          </a:p>
        </p:txBody>
      </p:sp>
      <p:sp>
        <p:nvSpPr>
          <p:cNvPr id="14" name="Oval 13">
            <a:extLst>
              <a:ext uri="{FF2B5EF4-FFF2-40B4-BE49-F238E27FC236}">
                <a16:creationId xmlns:a16="http://schemas.microsoft.com/office/drawing/2014/main" id="{4DB993A6-7CB5-4B89-B734-2690E119845F}"/>
              </a:ext>
            </a:extLst>
          </p:cNvPr>
          <p:cNvSpPr/>
          <p:nvPr/>
        </p:nvSpPr>
        <p:spPr>
          <a:xfrm>
            <a:off x="1371600" y="2376202"/>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Gross Revenue</a:t>
            </a:r>
          </a:p>
          <a:p>
            <a:pPr algn="ctr"/>
            <a:r>
              <a:rPr lang="en-US" dirty="0">
                <a:latin typeface="Arial" panose="020B0604020202020204" pitchFamily="34" charset="0"/>
                <a:cs typeface="Arial" panose="020B0604020202020204" pitchFamily="34" charset="0"/>
              </a:rPr>
              <a:t>$37,848</a:t>
            </a:r>
          </a:p>
        </p:txBody>
      </p:sp>
      <p:sp>
        <p:nvSpPr>
          <p:cNvPr id="15" name="Oval 14">
            <a:extLst>
              <a:ext uri="{FF2B5EF4-FFF2-40B4-BE49-F238E27FC236}">
                <a16:creationId xmlns:a16="http://schemas.microsoft.com/office/drawing/2014/main" id="{FA3D5B6A-C2D2-4441-8F69-D0CA63828A2B}"/>
              </a:ext>
            </a:extLst>
          </p:cNvPr>
          <p:cNvSpPr/>
          <p:nvPr/>
        </p:nvSpPr>
        <p:spPr>
          <a:xfrm>
            <a:off x="1310640" y="108166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Amount of Cars</a:t>
            </a:r>
          </a:p>
          <a:p>
            <a:pPr algn="ctr"/>
            <a:r>
              <a:rPr lang="en-US" dirty="0">
                <a:latin typeface="Arial" panose="020B0604020202020204" pitchFamily="34" charset="0"/>
                <a:cs typeface="Arial" panose="020B0604020202020204" pitchFamily="34" charset="0"/>
              </a:rPr>
              <a:t>5</a:t>
            </a:r>
          </a:p>
        </p:txBody>
      </p:sp>
      <p:sp>
        <p:nvSpPr>
          <p:cNvPr id="16" name="Oval 15">
            <a:extLst>
              <a:ext uri="{FF2B5EF4-FFF2-40B4-BE49-F238E27FC236}">
                <a16:creationId xmlns:a16="http://schemas.microsoft.com/office/drawing/2014/main" id="{1E5FAC31-9302-4D77-BB96-A20A15ED93CE}"/>
              </a:ext>
            </a:extLst>
          </p:cNvPr>
          <p:cNvSpPr/>
          <p:nvPr/>
        </p:nvSpPr>
        <p:spPr>
          <a:xfrm>
            <a:off x="6028944" y="3668554"/>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Total Cost</a:t>
            </a:r>
          </a:p>
          <a:p>
            <a:pPr algn="ctr"/>
            <a:r>
              <a:rPr lang="en-US" dirty="0">
                <a:latin typeface="Arial" panose="020B0604020202020204" pitchFamily="34" charset="0"/>
                <a:cs typeface="Arial" panose="020B0604020202020204" pitchFamily="34" charset="0"/>
              </a:rPr>
              <a:t>$0</a:t>
            </a:r>
          </a:p>
        </p:txBody>
      </p:sp>
      <p:sp>
        <p:nvSpPr>
          <p:cNvPr id="17" name="Oval 16">
            <a:extLst>
              <a:ext uri="{FF2B5EF4-FFF2-40B4-BE49-F238E27FC236}">
                <a16:creationId xmlns:a16="http://schemas.microsoft.com/office/drawing/2014/main" id="{C6BE83A1-1270-48CF-B7C6-EC2D9588F03C}"/>
              </a:ext>
            </a:extLst>
          </p:cNvPr>
          <p:cNvSpPr/>
          <p:nvPr/>
        </p:nvSpPr>
        <p:spPr>
          <a:xfrm>
            <a:off x="6028944" y="496090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Arial" panose="020B0604020202020204" pitchFamily="34" charset="0"/>
                <a:cs typeface="Arial" panose="020B0604020202020204" pitchFamily="34" charset="0"/>
              </a:rPr>
              <a:t>Net Profit</a:t>
            </a:r>
          </a:p>
          <a:p>
            <a:pPr algn="ctr"/>
            <a:r>
              <a:rPr lang="en-US" dirty="0">
                <a:solidFill>
                  <a:schemeClr val="bg1"/>
                </a:solidFill>
                <a:latin typeface="Arial" panose="020B0604020202020204" pitchFamily="34" charset="0"/>
                <a:cs typeface="Arial" panose="020B0604020202020204" pitchFamily="34" charset="0"/>
              </a:rPr>
              <a:t>$5,916</a:t>
            </a:r>
          </a:p>
        </p:txBody>
      </p:sp>
      <p:sp>
        <p:nvSpPr>
          <p:cNvPr id="18" name="Oval 17">
            <a:extLst>
              <a:ext uri="{FF2B5EF4-FFF2-40B4-BE49-F238E27FC236}">
                <a16:creationId xmlns:a16="http://schemas.microsoft.com/office/drawing/2014/main" id="{C1C671D7-FA11-42F1-9DF4-D49E44A1C11C}"/>
              </a:ext>
            </a:extLst>
          </p:cNvPr>
          <p:cNvSpPr/>
          <p:nvPr/>
        </p:nvSpPr>
        <p:spPr>
          <a:xfrm>
            <a:off x="6028944" y="2376202"/>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Gross Revenue</a:t>
            </a:r>
          </a:p>
          <a:p>
            <a:pPr algn="ctr"/>
            <a:r>
              <a:rPr lang="en-US" dirty="0">
                <a:latin typeface="Arial" panose="020B0604020202020204" pitchFamily="34" charset="0"/>
                <a:cs typeface="Arial" panose="020B0604020202020204" pitchFamily="34" charset="0"/>
              </a:rPr>
              <a:t>$0</a:t>
            </a:r>
          </a:p>
        </p:txBody>
      </p:sp>
      <p:sp>
        <p:nvSpPr>
          <p:cNvPr id="19" name="Oval 18">
            <a:extLst>
              <a:ext uri="{FF2B5EF4-FFF2-40B4-BE49-F238E27FC236}">
                <a16:creationId xmlns:a16="http://schemas.microsoft.com/office/drawing/2014/main" id="{980E1C32-F4BB-4B0C-84CE-FA12FCA7B2B5}"/>
              </a:ext>
            </a:extLst>
          </p:cNvPr>
          <p:cNvSpPr/>
          <p:nvPr/>
        </p:nvSpPr>
        <p:spPr>
          <a:xfrm>
            <a:off x="5967984" y="108166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Amount of Cars</a:t>
            </a:r>
          </a:p>
          <a:p>
            <a:pPr algn="ctr"/>
            <a:r>
              <a:rPr lang="en-US" dirty="0">
                <a:latin typeface="Arial" panose="020B0604020202020204" pitchFamily="34" charset="0"/>
                <a:cs typeface="Arial" panose="020B0604020202020204" pitchFamily="34" charset="0"/>
              </a:rPr>
              <a:t>0</a:t>
            </a:r>
          </a:p>
        </p:txBody>
      </p:sp>
      <p:sp>
        <p:nvSpPr>
          <p:cNvPr id="20" name="Arrow: Right 19">
            <a:extLst>
              <a:ext uri="{FF2B5EF4-FFF2-40B4-BE49-F238E27FC236}">
                <a16:creationId xmlns:a16="http://schemas.microsoft.com/office/drawing/2014/main" id="{DF541207-240C-4AB0-8165-C698628D99EA}"/>
              </a:ext>
            </a:extLst>
          </p:cNvPr>
          <p:cNvSpPr/>
          <p:nvPr/>
        </p:nvSpPr>
        <p:spPr>
          <a:xfrm>
            <a:off x="3660648" y="1345531"/>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Arrow: Right 20">
            <a:extLst>
              <a:ext uri="{FF2B5EF4-FFF2-40B4-BE49-F238E27FC236}">
                <a16:creationId xmlns:a16="http://schemas.microsoft.com/office/drawing/2014/main" id="{84A816F5-1DF1-485F-A35B-D3A923D69539}"/>
              </a:ext>
            </a:extLst>
          </p:cNvPr>
          <p:cNvSpPr/>
          <p:nvPr/>
        </p:nvSpPr>
        <p:spPr>
          <a:xfrm>
            <a:off x="3721608" y="2650913"/>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99F6547E-F581-4111-926B-687AE1A336EC}"/>
              </a:ext>
            </a:extLst>
          </p:cNvPr>
          <p:cNvSpPr/>
          <p:nvPr/>
        </p:nvSpPr>
        <p:spPr>
          <a:xfrm>
            <a:off x="3660648" y="5235617"/>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BAC7FD4F-23B7-408F-888A-8C049859A346}"/>
              </a:ext>
            </a:extLst>
          </p:cNvPr>
          <p:cNvSpPr/>
          <p:nvPr/>
        </p:nvSpPr>
        <p:spPr>
          <a:xfrm>
            <a:off x="3721608" y="3936296"/>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5134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2BCE4-4376-4BB2-8E5E-FE9EDA765128}"/>
              </a:ext>
            </a:extLst>
          </p:cNvPr>
          <p:cNvSpPr>
            <a:spLocks noGrp="1"/>
          </p:cNvSpPr>
          <p:nvPr>
            <p:ph type="title"/>
          </p:nvPr>
        </p:nvSpPr>
        <p:spPr>
          <a:xfrm>
            <a:off x="0" y="0"/>
            <a:ext cx="9494520" cy="1320800"/>
          </a:xfrm>
        </p:spPr>
        <p:txBody>
          <a:bodyPr/>
          <a:lstStyle/>
          <a:p>
            <a:r>
              <a:rPr lang="en-US" b="1" dirty="0">
                <a:latin typeface="Arial" panose="020B0604020202020204" pitchFamily="34" charset="0"/>
                <a:cs typeface="Arial" panose="020B0604020202020204" pitchFamily="34" charset="0"/>
              </a:rPr>
              <a:t>Strategy 2: Double Amount of High Performing Cars</a:t>
            </a:r>
          </a:p>
        </p:txBody>
      </p:sp>
      <p:sp>
        <p:nvSpPr>
          <p:cNvPr id="8" name="Oval 7">
            <a:extLst>
              <a:ext uri="{FF2B5EF4-FFF2-40B4-BE49-F238E27FC236}">
                <a16:creationId xmlns:a16="http://schemas.microsoft.com/office/drawing/2014/main" id="{A756580C-0C8D-43A5-ACD6-412A9CA2E7E5}"/>
              </a:ext>
            </a:extLst>
          </p:cNvPr>
          <p:cNvSpPr/>
          <p:nvPr/>
        </p:nvSpPr>
        <p:spPr>
          <a:xfrm>
            <a:off x="1386840" y="4019074"/>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Total Cost</a:t>
            </a:r>
          </a:p>
          <a:p>
            <a:pPr algn="ctr"/>
            <a:r>
              <a:rPr lang="en-US" dirty="0">
                <a:latin typeface="Arial" panose="020B0604020202020204" pitchFamily="34" charset="0"/>
                <a:cs typeface="Arial" panose="020B0604020202020204" pitchFamily="34" charset="0"/>
              </a:rPr>
              <a:t>$809,216</a:t>
            </a:r>
          </a:p>
        </p:txBody>
      </p:sp>
      <p:sp>
        <p:nvSpPr>
          <p:cNvPr id="13" name="Oval 12">
            <a:extLst>
              <a:ext uri="{FF2B5EF4-FFF2-40B4-BE49-F238E27FC236}">
                <a16:creationId xmlns:a16="http://schemas.microsoft.com/office/drawing/2014/main" id="{94F0AA04-04CC-40FA-A298-06E375DFA6B6}"/>
              </a:ext>
            </a:extLst>
          </p:cNvPr>
          <p:cNvSpPr/>
          <p:nvPr/>
        </p:nvSpPr>
        <p:spPr>
          <a:xfrm>
            <a:off x="1386840" y="531142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Net Profit</a:t>
            </a:r>
          </a:p>
          <a:p>
            <a:pPr algn="ctr"/>
            <a:r>
              <a:rPr lang="en-US" dirty="0">
                <a:latin typeface="Arial" panose="020B0604020202020204" pitchFamily="34" charset="0"/>
                <a:cs typeface="Arial" panose="020B0604020202020204" pitchFamily="34" charset="0"/>
              </a:rPr>
              <a:t>$642,828</a:t>
            </a:r>
          </a:p>
        </p:txBody>
      </p:sp>
      <p:sp>
        <p:nvSpPr>
          <p:cNvPr id="14" name="Oval 13">
            <a:extLst>
              <a:ext uri="{FF2B5EF4-FFF2-40B4-BE49-F238E27FC236}">
                <a16:creationId xmlns:a16="http://schemas.microsoft.com/office/drawing/2014/main" id="{4DB993A6-7CB5-4B89-B734-2690E119845F}"/>
              </a:ext>
            </a:extLst>
          </p:cNvPr>
          <p:cNvSpPr/>
          <p:nvPr/>
        </p:nvSpPr>
        <p:spPr>
          <a:xfrm>
            <a:off x="1386840" y="2726722"/>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Gross Revenue</a:t>
            </a:r>
          </a:p>
          <a:p>
            <a:pPr algn="ctr"/>
            <a:r>
              <a:rPr lang="en-US" dirty="0">
                <a:latin typeface="Arial" panose="020B0604020202020204" pitchFamily="34" charset="0"/>
                <a:cs typeface="Arial" panose="020B0604020202020204" pitchFamily="34" charset="0"/>
              </a:rPr>
              <a:t>$1,452,044</a:t>
            </a:r>
          </a:p>
        </p:txBody>
      </p:sp>
      <p:sp>
        <p:nvSpPr>
          <p:cNvPr id="15" name="Oval 14">
            <a:extLst>
              <a:ext uri="{FF2B5EF4-FFF2-40B4-BE49-F238E27FC236}">
                <a16:creationId xmlns:a16="http://schemas.microsoft.com/office/drawing/2014/main" id="{FA3D5B6A-C2D2-4441-8F69-D0CA63828A2B}"/>
              </a:ext>
            </a:extLst>
          </p:cNvPr>
          <p:cNvSpPr/>
          <p:nvPr/>
        </p:nvSpPr>
        <p:spPr>
          <a:xfrm>
            <a:off x="1325880" y="143218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Amount of Cars</a:t>
            </a:r>
          </a:p>
          <a:p>
            <a:pPr algn="ctr"/>
            <a:r>
              <a:rPr lang="en-US" dirty="0">
                <a:latin typeface="Arial" panose="020B0604020202020204" pitchFamily="34" charset="0"/>
                <a:cs typeface="Arial" panose="020B0604020202020204" pitchFamily="34" charset="0"/>
              </a:rPr>
              <a:t>109</a:t>
            </a:r>
          </a:p>
        </p:txBody>
      </p:sp>
      <p:sp>
        <p:nvSpPr>
          <p:cNvPr id="16" name="Oval 15">
            <a:extLst>
              <a:ext uri="{FF2B5EF4-FFF2-40B4-BE49-F238E27FC236}">
                <a16:creationId xmlns:a16="http://schemas.microsoft.com/office/drawing/2014/main" id="{1E5FAC31-9302-4D77-BB96-A20A15ED93CE}"/>
              </a:ext>
            </a:extLst>
          </p:cNvPr>
          <p:cNvSpPr/>
          <p:nvPr/>
        </p:nvSpPr>
        <p:spPr>
          <a:xfrm>
            <a:off x="6044184" y="4019074"/>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Total Cost</a:t>
            </a:r>
          </a:p>
          <a:p>
            <a:pPr algn="ctr"/>
            <a:r>
              <a:rPr lang="en-US" dirty="0">
                <a:latin typeface="Arial" panose="020B0604020202020204" pitchFamily="34" charset="0"/>
                <a:cs typeface="Arial" panose="020B0604020202020204" pitchFamily="34" charset="0"/>
              </a:rPr>
              <a:t>$1,618,432</a:t>
            </a:r>
          </a:p>
        </p:txBody>
      </p:sp>
      <p:sp>
        <p:nvSpPr>
          <p:cNvPr id="17" name="Oval 16">
            <a:extLst>
              <a:ext uri="{FF2B5EF4-FFF2-40B4-BE49-F238E27FC236}">
                <a16:creationId xmlns:a16="http://schemas.microsoft.com/office/drawing/2014/main" id="{C6BE83A1-1270-48CF-B7C6-EC2D9588F03C}"/>
              </a:ext>
            </a:extLst>
          </p:cNvPr>
          <p:cNvSpPr/>
          <p:nvPr/>
        </p:nvSpPr>
        <p:spPr>
          <a:xfrm>
            <a:off x="6044184" y="531142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Net Profit</a:t>
            </a:r>
          </a:p>
          <a:p>
            <a:pPr algn="ctr"/>
            <a:r>
              <a:rPr lang="en-US" dirty="0">
                <a:latin typeface="Arial" panose="020B0604020202020204" pitchFamily="34" charset="0"/>
                <a:cs typeface="Arial" panose="020B0604020202020204" pitchFamily="34" charset="0"/>
              </a:rPr>
              <a:t>$1,285,656</a:t>
            </a:r>
          </a:p>
        </p:txBody>
      </p:sp>
      <p:sp>
        <p:nvSpPr>
          <p:cNvPr id="18" name="Oval 17">
            <a:extLst>
              <a:ext uri="{FF2B5EF4-FFF2-40B4-BE49-F238E27FC236}">
                <a16:creationId xmlns:a16="http://schemas.microsoft.com/office/drawing/2014/main" id="{C1C671D7-FA11-42F1-9DF4-D49E44A1C11C}"/>
              </a:ext>
            </a:extLst>
          </p:cNvPr>
          <p:cNvSpPr/>
          <p:nvPr/>
        </p:nvSpPr>
        <p:spPr>
          <a:xfrm>
            <a:off x="6044184" y="2726722"/>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Gross Revenue</a:t>
            </a:r>
          </a:p>
          <a:p>
            <a:pPr algn="ctr"/>
            <a:r>
              <a:rPr lang="en-US" dirty="0">
                <a:latin typeface="Arial" panose="020B0604020202020204" pitchFamily="34" charset="0"/>
                <a:cs typeface="Arial" panose="020B0604020202020204" pitchFamily="34" charset="0"/>
              </a:rPr>
              <a:t>$2,904,088</a:t>
            </a:r>
          </a:p>
        </p:txBody>
      </p:sp>
      <p:sp>
        <p:nvSpPr>
          <p:cNvPr id="19" name="Oval 18">
            <a:extLst>
              <a:ext uri="{FF2B5EF4-FFF2-40B4-BE49-F238E27FC236}">
                <a16:creationId xmlns:a16="http://schemas.microsoft.com/office/drawing/2014/main" id="{980E1C32-F4BB-4B0C-84CE-FA12FCA7B2B5}"/>
              </a:ext>
            </a:extLst>
          </p:cNvPr>
          <p:cNvSpPr/>
          <p:nvPr/>
        </p:nvSpPr>
        <p:spPr>
          <a:xfrm>
            <a:off x="5983224" y="143218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Amount of Cars</a:t>
            </a:r>
          </a:p>
          <a:p>
            <a:pPr algn="ctr"/>
            <a:r>
              <a:rPr lang="en-US" dirty="0">
                <a:latin typeface="Arial" panose="020B0604020202020204" pitchFamily="34" charset="0"/>
                <a:cs typeface="Arial" panose="020B0604020202020204" pitchFamily="34" charset="0"/>
              </a:rPr>
              <a:t>218</a:t>
            </a:r>
          </a:p>
        </p:txBody>
      </p:sp>
      <p:sp>
        <p:nvSpPr>
          <p:cNvPr id="20" name="Arrow: Right 19">
            <a:extLst>
              <a:ext uri="{FF2B5EF4-FFF2-40B4-BE49-F238E27FC236}">
                <a16:creationId xmlns:a16="http://schemas.microsoft.com/office/drawing/2014/main" id="{DF541207-240C-4AB0-8165-C698628D99EA}"/>
              </a:ext>
            </a:extLst>
          </p:cNvPr>
          <p:cNvSpPr/>
          <p:nvPr/>
        </p:nvSpPr>
        <p:spPr>
          <a:xfrm>
            <a:off x="3675888" y="1696051"/>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Arrow: Right 20">
            <a:extLst>
              <a:ext uri="{FF2B5EF4-FFF2-40B4-BE49-F238E27FC236}">
                <a16:creationId xmlns:a16="http://schemas.microsoft.com/office/drawing/2014/main" id="{84A816F5-1DF1-485F-A35B-D3A923D69539}"/>
              </a:ext>
            </a:extLst>
          </p:cNvPr>
          <p:cNvSpPr/>
          <p:nvPr/>
        </p:nvSpPr>
        <p:spPr>
          <a:xfrm>
            <a:off x="3736848" y="3001433"/>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99F6547E-F581-4111-926B-687AE1A336EC}"/>
              </a:ext>
            </a:extLst>
          </p:cNvPr>
          <p:cNvSpPr/>
          <p:nvPr/>
        </p:nvSpPr>
        <p:spPr>
          <a:xfrm>
            <a:off x="3675888" y="5586137"/>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BAC7FD4F-23B7-408F-888A-8C049859A346}"/>
              </a:ext>
            </a:extLst>
          </p:cNvPr>
          <p:cNvSpPr/>
          <p:nvPr/>
        </p:nvSpPr>
        <p:spPr>
          <a:xfrm>
            <a:off x="3736848" y="4286816"/>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0601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2BCE4-4376-4BB2-8E5E-FE9EDA765128}"/>
              </a:ext>
            </a:extLst>
          </p:cNvPr>
          <p:cNvSpPr>
            <a:spLocks noGrp="1"/>
          </p:cNvSpPr>
          <p:nvPr>
            <p:ph type="title"/>
          </p:nvPr>
        </p:nvSpPr>
        <p:spPr>
          <a:xfrm>
            <a:off x="0" y="0"/>
            <a:ext cx="8831580" cy="1320800"/>
          </a:xfrm>
        </p:spPr>
        <p:txBody>
          <a:bodyPr/>
          <a:lstStyle/>
          <a:p>
            <a:r>
              <a:rPr lang="en-US" b="1" dirty="0">
                <a:latin typeface="Arial" panose="020B0604020202020204" pitchFamily="34" charset="0"/>
                <a:cs typeface="Arial" panose="020B0604020202020204" pitchFamily="34" charset="0"/>
              </a:rPr>
              <a:t>Strategy 3: Combine Strategy 1 &amp; Strategy 2</a:t>
            </a:r>
          </a:p>
        </p:txBody>
      </p:sp>
      <p:sp>
        <p:nvSpPr>
          <p:cNvPr id="8" name="Oval 7">
            <a:extLst>
              <a:ext uri="{FF2B5EF4-FFF2-40B4-BE49-F238E27FC236}">
                <a16:creationId xmlns:a16="http://schemas.microsoft.com/office/drawing/2014/main" id="{A756580C-0C8D-43A5-ACD6-412A9CA2E7E5}"/>
              </a:ext>
            </a:extLst>
          </p:cNvPr>
          <p:cNvSpPr/>
          <p:nvPr/>
        </p:nvSpPr>
        <p:spPr>
          <a:xfrm>
            <a:off x="1348740" y="3907688"/>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Total Cost</a:t>
            </a:r>
          </a:p>
          <a:p>
            <a:pPr algn="ctr"/>
            <a:r>
              <a:rPr lang="en-US" dirty="0"/>
              <a:t>$852,980</a:t>
            </a:r>
          </a:p>
        </p:txBody>
      </p:sp>
      <p:sp>
        <p:nvSpPr>
          <p:cNvPr id="13" name="Oval 12">
            <a:extLst>
              <a:ext uri="{FF2B5EF4-FFF2-40B4-BE49-F238E27FC236}">
                <a16:creationId xmlns:a16="http://schemas.microsoft.com/office/drawing/2014/main" id="{94F0AA04-04CC-40FA-A298-06E375DFA6B6}"/>
              </a:ext>
            </a:extLst>
          </p:cNvPr>
          <p:cNvSpPr/>
          <p:nvPr/>
        </p:nvSpPr>
        <p:spPr>
          <a:xfrm>
            <a:off x="1348740" y="5200040"/>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Net Profit</a:t>
            </a:r>
          </a:p>
          <a:p>
            <a:pPr algn="ctr"/>
            <a:r>
              <a:rPr lang="en-US" dirty="0"/>
              <a:t>$636,912</a:t>
            </a:r>
          </a:p>
        </p:txBody>
      </p:sp>
      <p:sp>
        <p:nvSpPr>
          <p:cNvPr id="14" name="Oval 13">
            <a:extLst>
              <a:ext uri="{FF2B5EF4-FFF2-40B4-BE49-F238E27FC236}">
                <a16:creationId xmlns:a16="http://schemas.microsoft.com/office/drawing/2014/main" id="{4DB993A6-7CB5-4B89-B734-2690E119845F}"/>
              </a:ext>
            </a:extLst>
          </p:cNvPr>
          <p:cNvSpPr/>
          <p:nvPr/>
        </p:nvSpPr>
        <p:spPr>
          <a:xfrm>
            <a:off x="1348740" y="261533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Gross Revenue</a:t>
            </a:r>
          </a:p>
          <a:p>
            <a:pPr algn="ctr"/>
            <a:r>
              <a:rPr lang="en-US" dirty="0"/>
              <a:t>$1,489,892</a:t>
            </a:r>
          </a:p>
        </p:txBody>
      </p:sp>
      <p:sp>
        <p:nvSpPr>
          <p:cNvPr id="15" name="Oval 14">
            <a:extLst>
              <a:ext uri="{FF2B5EF4-FFF2-40B4-BE49-F238E27FC236}">
                <a16:creationId xmlns:a16="http://schemas.microsoft.com/office/drawing/2014/main" id="{FA3D5B6A-C2D2-4441-8F69-D0CA63828A2B}"/>
              </a:ext>
            </a:extLst>
          </p:cNvPr>
          <p:cNvSpPr/>
          <p:nvPr/>
        </p:nvSpPr>
        <p:spPr>
          <a:xfrm>
            <a:off x="1287780" y="1320800"/>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Amount of Cars</a:t>
            </a:r>
          </a:p>
          <a:p>
            <a:pPr algn="ctr"/>
            <a:r>
              <a:rPr lang="en-US" dirty="0"/>
              <a:t>114</a:t>
            </a:r>
          </a:p>
        </p:txBody>
      </p:sp>
      <p:sp>
        <p:nvSpPr>
          <p:cNvPr id="16" name="Oval 15">
            <a:extLst>
              <a:ext uri="{FF2B5EF4-FFF2-40B4-BE49-F238E27FC236}">
                <a16:creationId xmlns:a16="http://schemas.microsoft.com/office/drawing/2014/main" id="{1E5FAC31-9302-4D77-BB96-A20A15ED93CE}"/>
              </a:ext>
            </a:extLst>
          </p:cNvPr>
          <p:cNvSpPr/>
          <p:nvPr/>
        </p:nvSpPr>
        <p:spPr>
          <a:xfrm>
            <a:off x="6006084" y="3907688"/>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r>
              <a:rPr lang="en-US" dirty="0"/>
              <a:t>Total Costs</a:t>
            </a:r>
          </a:p>
          <a:p>
            <a:pPr algn="ctr"/>
            <a:r>
              <a:rPr lang="en-US" dirty="0">
                <a:latin typeface="Arial" panose="020B0604020202020204" pitchFamily="34" charset="0"/>
                <a:cs typeface="Arial" panose="020B0604020202020204" pitchFamily="34" charset="0"/>
              </a:rPr>
              <a:t>$1,618,432</a:t>
            </a:r>
          </a:p>
          <a:p>
            <a:pPr algn="ctr"/>
            <a:endParaRPr lang="en-US" dirty="0"/>
          </a:p>
        </p:txBody>
      </p:sp>
      <p:sp>
        <p:nvSpPr>
          <p:cNvPr id="17" name="Oval 16">
            <a:extLst>
              <a:ext uri="{FF2B5EF4-FFF2-40B4-BE49-F238E27FC236}">
                <a16:creationId xmlns:a16="http://schemas.microsoft.com/office/drawing/2014/main" id="{C6BE83A1-1270-48CF-B7C6-EC2D9588F03C}"/>
              </a:ext>
            </a:extLst>
          </p:cNvPr>
          <p:cNvSpPr/>
          <p:nvPr/>
        </p:nvSpPr>
        <p:spPr>
          <a:xfrm>
            <a:off x="6006084" y="5200040"/>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r>
              <a:rPr lang="en-US" dirty="0"/>
              <a:t>Net Profit</a:t>
            </a:r>
          </a:p>
          <a:p>
            <a:pPr algn="ctr"/>
            <a:r>
              <a:rPr lang="en-US" dirty="0">
                <a:latin typeface="Arial" panose="020B0604020202020204" pitchFamily="34" charset="0"/>
                <a:cs typeface="Arial" panose="020B0604020202020204" pitchFamily="34" charset="0"/>
              </a:rPr>
              <a:t>$1,285,656</a:t>
            </a:r>
          </a:p>
          <a:p>
            <a:pPr algn="ctr"/>
            <a:endParaRPr lang="en-US" dirty="0"/>
          </a:p>
        </p:txBody>
      </p:sp>
      <p:sp>
        <p:nvSpPr>
          <p:cNvPr id="18" name="Oval 17">
            <a:extLst>
              <a:ext uri="{FF2B5EF4-FFF2-40B4-BE49-F238E27FC236}">
                <a16:creationId xmlns:a16="http://schemas.microsoft.com/office/drawing/2014/main" id="{C1C671D7-FA11-42F1-9DF4-D49E44A1C11C}"/>
              </a:ext>
            </a:extLst>
          </p:cNvPr>
          <p:cNvSpPr/>
          <p:nvPr/>
        </p:nvSpPr>
        <p:spPr>
          <a:xfrm>
            <a:off x="6006084" y="2615336"/>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Gross Revenue</a:t>
            </a:r>
          </a:p>
          <a:p>
            <a:pPr algn="ctr"/>
            <a:r>
              <a:rPr lang="en-US" dirty="0">
                <a:latin typeface="Arial" panose="020B0604020202020204" pitchFamily="34" charset="0"/>
                <a:cs typeface="Arial" panose="020B0604020202020204" pitchFamily="34" charset="0"/>
              </a:rPr>
              <a:t>$2,904,088</a:t>
            </a:r>
            <a:endParaRPr lang="en-US" dirty="0"/>
          </a:p>
        </p:txBody>
      </p:sp>
      <p:sp>
        <p:nvSpPr>
          <p:cNvPr id="19" name="Oval 18">
            <a:extLst>
              <a:ext uri="{FF2B5EF4-FFF2-40B4-BE49-F238E27FC236}">
                <a16:creationId xmlns:a16="http://schemas.microsoft.com/office/drawing/2014/main" id="{980E1C32-F4BB-4B0C-84CE-FA12FCA7B2B5}"/>
              </a:ext>
            </a:extLst>
          </p:cNvPr>
          <p:cNvSpPr/>
          <p:nvPr/>
        </p:nvSpPr>
        <p:spPr>
          <a:xfrm>
            <a:off x="5945124" y="1320800"/>
            <a:ext cx="2127504" cy="11329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Amount of Cars</a:t>
            </a:r>
          </a:p>
          <a:p>
            <a:pPr algn="ctr"/>
            <a:r>
              <a:rPr lang="en-US" dirty="0"/>
              <a:t>218</a:t>
            </a:r>
          </a:p>
        </p:txBody>
      </p:sp>
      <p:sp>
        <p:nvSpPr>
          <p:cNvPr id="20" name="Arrow: Right 19">
            <a:extLst>
              <a:ext uri="{FF2B5EF4-FFF2-40B4-BE49-F238E27FC236}">
                <a16:creationId xmlns:a16="http://schemas.microsoft.com/office/drawing/2014/main" id="{DF541207-240C-4AB0-8165-C698628D99EA}"/>
              </a:ext>
            </a:extLst>
          </p:cNvPr>
          <p:cNvSpPr/>
          <p:nvPr/>
        </p:nvSpPr>
        <p:spPr>
          <a:xfrm>
            <a:off x="3637788" y="1584665"/>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Arrow: Right 20">
            <a:extLst>
              <a:ext uri="{FF2B5EF4-FFF2-40B4-BE49-F238E27FC236}">
                <a16:creationId xmlns:a16="http://schemas.microsoft.com/office/drawing/2014/main" id="{84A816F5-1DF1-485F-A35B-D3A923D69539}"/>
              </a:ext>
            </a:extLst>
          </p:cNvPr>
          <p:cNvSpPr/>
          <p:nvPr/>
        </p:nvSpPr>
        <p:spPr>
          <a:xfrm>
            <a:off x="3698748" y="2890047"/>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99F6547E-F581-4111-926B-687AE1A336EC}"/>
              </a:ext>
            </a:extLst>
          </p:cNvPr>
          <p:cNvSpPr/>
          <p:nvPr/>
        </p:nvSpPr>
        <p:spPr>
          <a:xfrm>
            <a:off x="3637788" y="5474751"/>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BAC7FD4F-23B7-408F-888A-8C049859A346}"/>
              </a:ext>
            </a:extLst>
          </p:cNvPr>
          <p:cNvSpPr/>
          <p:nvPr/>
        </p:nvSpPr>
        <p:spPr>
          <a:xfrm>
            <a:off x="3698748" y="4175430"/>
            <a:ext cx="2084832" cy="583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30666767"/>
      </p:ext>
    </p:extLst>
  </p:cSld>
  <p:clrMapOvr>
    <a:masterClrMapping/>
  </p:clrMapOvr>
</p:sld>
</file>

<file path=ppt/theme/theme1.xml><?xml version="1.0" encoding="utf-8"?>
<a:theme xmlns:a="http://schemas.openxmlformats.org/drawingml/2006/main" name="Facet">
  <a:themeElements>
    <a:clrScheme name="Custom 1">
      <a:dk1>
        <a:sysClr val="windowText" lastClr="000000"/>
      </a:dk1>
      <a:lt1>
        <a:sysClr val="window" lastClr="FFFFFF"/>
      </a:lt1>
      <a:dk2>
        <a:srgbClr val="2C3C43"/>
      </a:dk2>
      <a:lt2>
        <a:srgbClr val="EBEBEB"/>
      </a:lt2>
      <a:accent1>
        <a:srgbClr val="000000"/>
      </a:accent1>
      <a:accent2>
        <a:srgbClr val="000000"/>
      </a:accent2>
      <a:accent3>
        <a:srgbClr val="E6B91E"/>
      </a:accent3>
      <a:accent4>
        <a:srgbClr val="E76618"/>
      </a:accent4>
      <a:accent5>
        <a:srgbClr val="C42F1A"/>
      </a:accent5>
      <a:accent6>
        <a:srgbClr val="918655"/>
      </a:accent6>
      <a:hlink>
        <a:srgbClr val="000000"/>
      </a:hlink>
      <a:folHlink>
        <a:srgbClr val="00000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270</TotalTime>
  <Words>825</Words>
  <Application>Microsoft Office PowerPoint</Application>
  <PresentationFormat>Widescreen</PresentationFormat>
  <Paragraphs>157</Paragraphs>
  <Slides>11</Slides>
  <Notes>11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Segoe UI</vt:lpstr>
      <vt:lpstr>Trebuchet MS</vt:lpstr>
      <vt:lpstr>Wingdings 3</vt:lpstr>
      <vt:lpstr>Facet</vt:lpstr>
      <vt:lpstr>Lariat</vt:lpstr>
      <vt:lpstr>Strategize Goals</vt:lpstr>
      <vt:lpstr>Most Popular Car Companies – Top 5 </vt:lpstr>
      <vt:lpstr>Least Popular Car Companies – Bottom 5 </vt:lpstr>
      <vt:lpstr> Most Popular Car Models – Top 5 </vt:lpstr>
      <vt:lpstr>Least Popular Car Models – Bottom 5 </vt:lpstr>
      <vt:lpstr>Strategy 1: Eliminate Bottom 5 Cars</vt:lpstr>
      <vt:lpstr>Strategy 2: Double Amount of High Performing Cars</vt:lpstr>
      <vt:lpstr>Strategy 3: Combine Strategy 1 &amp; Strategy 2</vt:lpstr>
      <vt:lpstr>Proposal</vt:lpstr>
      <vt:lpstr>Estimated Impacts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Lariat </dc:title>
  <dc:creator>Christopher Ford</dc:creator>
  <cp:lastModifiedBy>Christopher Ford</cp:lastModifiedBy>
  <cp:revision>46</cp:revision>
  <dcterms:created xsi:type="dcterms:W3CDTF">2020-12-11T04:44:12Z</dcterms:created>
  <dcterms:modified xsi:type="dcterms:W3CDTF">2020-12-11T10:14:18Z</dcterms:modified>
</cp:coreProperties>
</file>

<file path=docProps/thumbnail.jpeg>
</file>